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42"/>
  </p:notesMasterIdLst>
  <p:sldIdLst>
    <p:sldId id="266" r:id="rId2"/>
    <p:sldId id="267" r:id="rId3"/>
    <p:sldId id="268" r:id="rId4"/>
    <p:sldId id="269" r:id="rId5"/>
    <p:sldId id="270" r:id="rId6"/>
    <p:sldId id="272" r:id="rId7"/>
    <p:sldId id="274" r:id="rId8"/>
    <p:sldId id="275" r:id="rId9"/>
    <p:sldId id="301" r:id="rId10"/>
    <p:sldId id="279" r:id="rId11"/>
    <p:sldId id="280" r:id="rId12"/>
    <p:sldId id="278" r:id="rId13"/>
    <p:sldId id="282" r:id="rId14"/>
    <p:sldId id="296" r:id="rId15"/>
    <p:sldId id="293" r:id="rId16"/>
    <p:sldId id="294" r:id="rId17"/>
    <p:sldId id="295" r:id="rId18"/>
    <p:sldId id="284" r:id="rId19"/>
    <p:sldId id="285" r:id="rId20"/>
    <p:sldId id="286" r:id="rId21"/>
    <p:sldId id="287" r:id="rId22"/>
    <p:sldId id="288" r:id="rId23"/>
    <p:sldId id="289" r:id="rId24"/>
    <p:sldId id="290" r:id="rId25"/>
    <p:sldId id="277" r:id="rId26"/>
    <p:sldId id="265" r:id="rId27"/>
    <p:sldId id="261" r:id="rId28"/>
    <p:sldId id="257" r:id="rId29"/>
    <p:sldId id="260" r:id="rId30"/>
    <p:sldId id="262" r:id="rId31"/>
    <p:sldId id="299" r:id="rId32"/>
    <p:sldId id="276" r:id="rId33"/>
    <p:sldId id="283" r:id="rId34"/>
    <p:sldId id="300" r:id="rId35"/>
    <p:sldId id="271" r:id="rId36"/>
    <p:sldId id="273" r:id="rId37"/>
    <p:sldId id="258" r:id="rId38"/>
    <p:sldId id="291" r:id="rId39"/>
    <p:sldId id="259" r:id="rId40"/>
    <p:sldId id="281" r:id="rId4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omic Sans MS" pitchFamily="66" charset="0"/>
        <a:ea typeface="ＭＳ Ｐゴシック" charset="-128"/>
        <a:cs typeface="+mn-cs"/>
      </a:defRPr>
    </a:lvl1pPr>
    <a:lvl2pPr marL="457200" algn="l" rtl="0" fontAlgn="base">
      <a:spcBef>
        <a:spcPct val="0"/>
      </a:spcBef>
      <a:spcAft>
        <a:spcPct val="0"/>
      </a:spcAft>
      <a:defRPr kumimoji="1" kern="1200">
        <a:solidFill>
          <a:schemeClr val="tx1"/>
        </a:solidFill>
        <a:latin typeface="Comic Sans MS" pitchFamily="66" charset="0"/>
        <a:ea typeface="ＭＳ Ｐゴシック" charset="-128"/>
        <a:cs typeface="+mn-cs"/>
      </a:defRPr>
    </a:lvl2pPr>
    <a:lvl3pPr marL="914400" algn="l" rtl="0" fontAlgn="base">
      <a:spcBef>
        <a:spcPct val="0"/>
      </a:spcBef>
      <a:spcAft>
        <a:spcPct val="0"/>
      </a:spcAft>
      <a:defRPr kumimoji="1" kern="1200">
        <a:solidFill>
          <a:schemeClr val="tx1"/>
        </a:solidFill>
        <a:latin typeface="Comic Sans MS" pitchFamily="66" charset="0"/>
        <a:ea typeface="ＭＳ Ｐゴシック" charset="-128"/>
        <a:cs typeface="+mn-cs"/>
      </a:defRPr>
    </a:lvl3pPr>
    <a:lvl4pPr marL="1371600" algn="l" rtl="0" fontAlgn="base">
      <a:spcBef>
        <a:spcPct val="0"/>
      </a:spcBef>
      <a:spcAft>
        <a:spcPct val="0"/>
      </a:spcAft>
      <a:defRPr kumimoji="1" kern="1200">
        <a:solidFill>
          <a:schemeClr val="tx1"/>
        </a:solidFill>
        <a:latin typeface="Comic Sans MS" pitchFamily="66" charset="0"/>
        <a:ea typeface="ＭＳ Ｐゴシック" charset="-128"/>
        <a:cs typeface="+mn-cs"/>
      </a:defRPr>
    </a:lvl4pPr>
    <a:lvl5pPr marL="1828800" algn="l" rtl="0" fontAlgn="base">
      <a:spcBef>
        <a:spcPct val="0"/>
      </a:spcBef>
      <a:spcAft>
        <a:spcPct val="0"/>
      </a:spcAft>
      <a:defRPr kumimoji="1" kern="1200">
        <a:solidFill>
          <a:schemeClr val="tx1"/>
        </a:solidFill>
        <a:latin typeface="Comic Sans MS" pitchFamily="66" charset="0"/>
        <a:ea typeface="ＭＳ Ｐゴシック" charset="-128"/>
        <a:cs typeface="+mn-cs"/>
      </a:defRPr>
    </a:lvl5pPr>
    <a:lvl6pPr marL="2286000" algn="l" defTabSz="914400" rtl="0" eaLnBrk="1" latinLnBrk="0" hangingPunct="1">
      <a:defRPr kumimoji="1" kern="1200">
        <a:solidFill>
          <a:schemeClr val="tx1"/>
        </a:solidFill>
        <a:latin typeface="Comic Sans MS" pitchFamily="66" charset="0"/>
        <a:ea typeface="ＭＳ Ｐゴシック" charset="-128"/>
        <a:cs typeface="+mn-cs"/>
      </a:defRPr>
    </a:lvl6pPr>
    <a:lvl7pPr marL="2743200" algn="l" defTabSz="914400" rtl="0" eaLnBrk="1" latinLnBrk="0" hangingPunct="1">
      <a:defRPr kumimoji="1" kern="1200">
        <a:solidFill>
          <a:schemeClr val="tx1"/>
        </a:solidFill>
        <a:latin typeface="Comic Sans MS" pitchFamily="66" charset="0"/>
        <a:ea typeface="ＭＳ Ｐゴシック" charset="-128"/>
        <a:cs typeface="+mn-cs"/>
      </a:defRPr>
    </a:lvl7pPr>
    <a:lvl8pPr marL="3200400" algn="l" defTabSz="914400" rtl="0" eaLnBrk="1" latinLnBrk="0" hangingPunct="1">
      <a:defRPr kumimoji="1" kern="1200">
        <a:solidFill>
          <a:schemeClr val="tx1"/>
        </a:solidFill>
        <a:latin typeface="Comic Sans MS" pitchFamily="66" charset="0"/>
        <a:ea typeface="ＭＳ Ｐゴシック" charset="-128"/>
        <a:cs typeface="+mn-cs"/>
      </a:defRPr>
    </a:lvl8pPr>
    <a:lvl9pPr marL="3657600" algn="l" defTabSz="914400" rtl="0" eaLnBrk="1" latinLnBrk="0" hangingPunct="1">
      <a:defRPr kumimoji="1" kern="1200">
        <a:solidFill>
          <a:schemeClr val="tx1"/>
        </a:solidFill>
        <a:latin typeface="Comic Sans MS" pitchFamily="66"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5" autoAdjust="0"/>
    <p:restoredTop sz="75221" autoAdjust="0"/>
  </p:normalViewPr>
  <p:slideViewPr>
    <p:cSldViewPr>
      <p:cViewPr varScale="1">
        <p:scale>
          <a:sx n="55" d="100"/>
          <a:sy n="55" d="100"/>
        </p:scale>
        <p:origin x="-762" y="-78"/>
      </p:cViewPr>
      <p:guideLst>
        <p:guide orient="horz" pos="2160"/>
        <p:guide pos="2880"/>
      </p:guideLst>
    </p:cSldViewPr>
  </p:slideViewPr>
  <p:outlineViewPr>
    <p:cViewPr>
      <p:scale>
        <a:sx n="33" d="100"/>
        <a:sy n="33" d="100"/>
      </p:scale>
      <p:origin x="480" y="105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4D5D81-35DF-4EA0-84A7-F5B064741898}" type="datetimeFigureOut">
              <a:rPr lang="ja-JP" altLang="en-US"/>
              <a:pPr>
                <a:defRPr/>
              </a:pPr>
              <a:t>2008/10/7</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6111A40-CEBD-405D-8553-87D982E1503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太田のトラぺにはセリフを書いています。</a:t>
            </a:r>
            <a:endParaRPr lang="en-US" altLang="ja-JP" smtClean="0"/>
          </a:p>
          <a:p>
            <a:pPr eaLnBrk="1" hangingPunct="1">
              <a:spcBef>
                <a:spcPct val="0"/>
              </a:spcBef>
            </a:pPr>
            <a:r>
              <a:rPr lang="ja-JP" altLang="en-US" smtClean="0"/>
              <a:t>また太田メモに思ったことを率直に書いています。（少々こまかいところまでつっこんでますが悪意はないです。）</a:t>
            </a:r>
            <a:endParaRPr lang="en-US" altLang="ja-JP" smtClean="0"/>
          </a:p>
          <a:p>
            <a:pPr eaLnBrk="1" hangingPunct="1">
              <a:spcBef>
                <a:spcPct val="0"/>
              </a:spcBef>
            </a:pPr>
            <a:r>
              <a:rPr lang="ja-JP" altLang="en-US" smtClean="0"/>
              <a:t>時間もないので、直せるところだけなおして、最低限スライドさせたときに文字がごろごろとうごいて</a:t>
            </a:r>
            <a:endParaRPr lang="en-US" altLang="ja-JP" smtClean="0"/>
          </a:p>
          <a:p>
            <a:pPr eaLnBrk="1" hangingPunct="1">
              <a:spcBef>
                <a:spcPct val="0"/>
              </a:spcBef>
            </a:pPr>
            <a:r>
              <a:rPr lang="ja-JP" altLang="en-US" smtClean="0"/>
              <a:t>酔わないようだけお願いします。あと文字は大きくお願いします。</a:t>
            </a:r>
            <a:endParaRPr lang="en-US" altLang="ja-JP" smtClean="0"/>
          </a:p>
          <a:p>
            <a:pPr eaLnBrk="1" hangingPunct="1">
              <a:spcBef>
                <a:spcPct val="0"/>
              </a:spcBef>
            </a:pPr>
            <a:endParaRPr lang="en-US" altLang="ja-JP" smtClean="0"/>
          </a:p>
          <a:p>
            <a:pPr eaLnBrk="1" hangingPunct="1">
              <a:spcBef>
                <a:spcPct val="0"/>
              </a:spcBef>
            </a:pPr>
            <a:r>
              <a:rPr lang="ja-JP" altLang="en-US" smtClean="0"/>
              <a:t>また結構な枚数になったので思い切ってけずるのもありだと思います。</a:t>
            </a:r>
            <a:endParaRPr lang="en-US" altLang="ja-JP" smtClean="0"/>
          </a:p>
          <a:p>
            <a:pPr eaLnBrk="1" hangingPunct="1">
              <a:spcBef>
                <a:spcPct val="0"/>
              </a:spcBef>
            </a:pPr>
            <a:r>
              <a:rPr lang="ja-JP" altLang="en-US" smtClean="0"/>
              <a:t>けずったとしても今後の資料としては使えますし。</a:t>
            </a:r>
            <a:endParaRPr lang="en-US" altLang="ja-JP" smtClean="0"/>
          </a:p>
          <a:p>
            <a:pPr eaLnBrk="1" hangingPunct="1">
              <a:spcBef>
                <a:spcPct val="0"/>
              </a:spcBef>
            </a:pPr>
            <a:endParaRPr lang="en-US" altLang="ja-JP" smtClean="0"/>
          </a:p>
          <a:p>
            <a:pPr eaLnBrk="1" hangingPunct="1">
              <a:spcBef>
                <a:spcPct val="0"/>
              </a:spcBef>
            </a:pPr>
            <a:endParaRPr lang="en-US" altLang="ja-JP" smtClean="0"/>
          </a:p>
          <a:p>
            <a:pPr eaLnBrk="1" hangingPunct="1">
              <a:spcBef>
                <a:spcPct val="0"/>
              </a:spcBef>
            </a:pPr>
            <a:endParaRPr lang="en-US" altLang="ja-JP" smtClean="0"/>
          </a:p>
          <a:p>
            <a:pPr eaLnBrk="1" hangingPunct="1">
              <a:spcBef>
                <a:spcPct val="0"/>
              </a:spcBef>
            </a:pPr>
            <a:endParaRPr lang="en-US" altLang="ja-JP" smtClean="0"/>
          </a:p>
        </p:txBody>
      </p:sp>
      <p:sp>
        <p:nvSpPr>
          <p:cNvPr id="450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4B0412-48DD-46BB-94BD-C6ACE35D85F0}" type="slidenum">
              <a:rPr lang="ja-JP" altLang="en-US" smtClean="0"/>
              <a:pPr/>
              <a:t>1</a:t>
            </a:fld>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9EFDC00-3625-47EA-966B-AA9F231C5820}" type="slidenum">
              <a:rPr lang="en-US" altLang="ja-JP" smtClean="0"/>
              <a:pPr/>
              <a:t>13</a:t>
            </a:fld>
            <a:endParaRPr lang="en-US" altLang="ja-JP" smtClean="0"/>
          </a:p>
        </p:txBody>
      </p:sp>
      <p:sp>
        <p:nvSpPr>
          <p:cNvPr id="55299" name="Rectangle 2"/>
          <p:cNvSpPr>
            <a:spLocks noRo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6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56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C50073-5B77-49E9-AD4D-55ECDF942EDF}" type="slidenum">
              <a:rPr lang="ja-JP" altLang="en-US" smtClean="0"/>
              <a:pPr/>
              <a:t>14</a:t>
            </a:fld>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7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ここから時間の都合で左右揃えしていません。すみません。</a:t>
            </a:r>
            <a:endParaRPr lang="en-US" altLang="ja-JP" smtClean="0"/>
          </a:p>
          <a:p>
            <a:pPr eaLnBrk="1" hangingPunct="1">
              <a:spcBef>
                <a:spcPct val="0"/>
              </a:spcBef>
            </a:pPr>
            <a:r>
              <a:rPr lang="ja-JP" altLang="en-US" smtClean="0"/>
              <a:t>聴衆はたぶんユング派は言われてもわからない。</a:t>
            </a:r>
            <a:endParaRPr lang="en-US" altLang="ja-JP" smtClean="0"/>
          </a:p>
          <a:p>
            <a:pPr eaLnBrk="1" hangingPunct="1">
              <a:spcBef>
                <a:spcPct val="0"/>
              </a:spcBef>
            </a:pPr>
            <a:r>
              <a:rPr lang="ja-JP" altLang="en-US" smtClean="0"/>
              <a:t>ユング派という言葉を削るか、簡単な説明を足すべき。</a:t>
            </a:r>
            <a:endParaRPr lang="en-US" altLang="ja-JP" smtClean="0"/>
          </a:p>
          <a:p>
            <a:pPr eaLnBrk="1" hangingPunct="1">
              <a:spcBef>
                <a:spcPct val="0"/>
              </a:spcBef>
            </a:pPr>
            <a:endParaRPr lang="en-US" altLang="ja-JP" smtClean="0"/>
          </a:p>
          <a:p>
            <a:pPr eaLnBrk="1" hangingPunct="1">
              <a:spcBef>
                <a:spcPct val="0"/>
              </a:spcBef>
            </a:pPr>
            <a:r>
              <a:rPr lang="ja-JP" altLang="en-US" smtClean="0"/>
              <a:t>夢分析をすることで夢の意味を探ろうとしている点、その手法としての論拠となる考え、方法を示せれば十分。</a:t>
            </a:r>
            <a:endParaRPr lang="en-US" altLang="ja-JP" smtClean="0"/>
          </a:p>
          <a:p>
            <a:pPr eaLnBrk="1" hangingPunct="1">
              <a:spcBef>
                <a:spcPct val="0"/>
              </a:spcBef>
            </a:pPr>
            <a:r>
              <a:rPr lang="ja-JP" altLang="en-US" smtClean="0"/>
              <a:t>具体例はここでは必要かどうかわからない。</a:t>
            </a:r>
          </a:p>
        </p:txBody>
      </p:sp>
      <p:sp>
        <p:nvSpPr>
          <p:cNvPr id="57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11AEC1-4B99-472B-A3F7-25890C1551B8}" type="slidenum">
              <a:rPr lang="ja-JP" altLang="en-US" smtClean="0"/>
              <a:pPr/>
              <a:t>18</a:t>
            </a:fld>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ここから先の例を出す意図は？</a:t>
            </a:r>
            <a:endParaRPr lang="en-US" altLang="ja-JP" smtClean="0"/>
          </a:p>
          <a:p>
            <a:pPr eaLnBrk="1" hangingPunct="1">
              <a:spcBef>
                <a:spcPct val="0"/>
              </a:spcBef>
            </a:pPr>
            <a:r>
              <a:rPr lang="ja-JP" altLang="en-US" smtClean="0"/>
              <a:t>これを踏まえた考察をするのであれば、よいが、そうではないならばばっさりけずるのも手かと。</a:t>
            </a:r>
            <a:endParaRPr lang="en-US" altLang="ja-JP" smtClean="0"/>
          </a:p>
          <a:p>
            <a:pPr eaLnBrk="1" hangingPunct="1">
              <a:spcBef>
                <a:spcPct val="0"/>
              </a:spcBef>
            </a:pPr>
            <a:endParaRPr lang="en-US" altLang="ja-JP" smtClean="0"/>
          </a:p>
          <a:p>
            <a:pPr eaLnBrk="1" hangingPunct="1">
              <a:spcBef>
                <a:spcPct val="0"/>
              </a:spcBef>
            </a:pPr>
            <a:endParaRPr lang="ja-JP" altLang="en-US" smtClean="0"/>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2639DA-5B33-487C-BBA0-37B7FE14CFE8}" type="slidenum">
              <a:rPr lang="ja-JP" altLang="en-US" smtClean="0"/>
              <a:pPr/>
              <a:t>20</a:t>
            </a:fld>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04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太田</a:t>
            </a:r>
            <a:endParaRPr lang="en-US" altLang="ja-JP" smtClean="0"/>
          </a:p>
          <a:p>
            <a:pPr eaLnBrk="1" hangingPunct="1">
              <a:spcBef>
                <a:spcPct val="0"/>
              </a:spcBef>
            </a:pPr>
            <a:r>
              <a:rPr lang="ja-JP" altLang="en-US" smtClean="0"/>
              <a:t>鑑賞してどうするのかという部分があいまいなので、その部分をたしてください。</a:t>
            </a:r>
            <a:endParaRPr lang="en-US" altLang="ja-JP" smtClean="0"/>
          </a:p>
          <a:p>
            <a:pPr eaLnBrk="1" hangingPunct="1">
              <a:spcBef>
                <a:spcPct val="0"/>
              </a:spcBef>
            </a:pPr>
            <a:r>
              <a:rPr lang="ja-JP" altLang="en-US" smtClean="0"/>
              <a:t>干渉することで何をしようとするのか？それがないとたぶん聴衆は意味がわからないと思います。</a:t>
            </a:r>
            <a:endParaRPr lang="en-US" altLang="ja-JP" smtClean="0"/>
          </a:p>
          <a:p>
            <a:pPr eaLnBrk="1" hangingPunct="1">
              <a:spcBef>
                <a:spcPct val="0"/>
              </a:spcBef>
            </a:pPr>
            <a:endParaRPr lang="en-US" altLang="ja-JP" smtClean="0"/>
          </a:p>
          <a:p>
            <a:pPr eaLnBrk="1" hangingPunct="1">
              <a:spcBef>
                <a:spcPct val="0"/>
              </a:spcBef>
            </a:pPr>
            <a:r>
              <a:rPr lang="ja-JP" altLang="en-US" smtClean="0"/>
              <a:t>また「ここでは」はトラペでは使わないようにしましょう。</a:t>
            </a:r>
            <a:endParaRPr lang="en-US" altLang="ja-JP" smtClean="0"/>
          </a:p>
          <a:p>
            <a:pPr eaLnBrk="1" hangingPunct="1">
              <a:spcBef>
                <a:spcPct val="0"/>
              </a:spcBef>
            </a:pPr>
            <a:r>
              <a:rPr lang="ja-JP" altLang="en-US" smtClean="0"/>
              <a:t>どこ？ってなります。</a:t>
            </a:r>
            <a:endParaRPr lang="en-US" altLang="ja-JP" smtClean="0"/>
          </a:p>
          <a:p>
            <a:pPr eaLnBrk="1" hangingPunct="1">
              <a:spcBef>
                <a:spcPct val="0"/>
              </a:spcBef>
            </a:pPr>
            <a:endParaRPr lang="en-US" altLang="ja-JP" smtClean="0"/>
          </a:p>
          <a:p>
            <a:pPr eaLnBrk="1" hangingPunct="1">
              <a:spcBef>
                <a:spcPct val="0"/>
              </a:spcBef>
            </a:pPr>
            <a:r>
              <a:rPr lang="ja-JP" altLang="en-US" smtClean="0"/>
              <a:t>・・・たちを紹介するとかしないと文章として変です。こまかいですが。。。</a:t>
            </a:r>
            <a:endParaRPr lang="en-US" altLang="ja-JP" smtClean="0"/>
          </a:p>
        </p:txBody>
      </p:sp>
      <p:sp>
        <p:nvSpPr>
          <p:cNvPr id="604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CABE63-5421-4BE4-B6BB-A433E1B8E5E7}" type="slidenum">
              <a:rPr lang="ja-JP" altLang="en-US" smtClean="0"/>
              <a:pPr/>
              <a:t>25</a:t>
            </a:fld>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14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ピレネーの城を例としてだした意図はなにか？</a:t>
            </a:r>
            <a:endParaRPr lang="en-US" altLang="ja-JP" smtClean="0"/>
          </a:p>
          <a:p>
            <a:pPr eaLnBrk="1" hangingPunct="1">
              <a:spcBef>
                <a:spcPct val="0"/>
              </a:spcBef>
            </a:pPr>
            <a:endParaRPr lang="ja-JP" altLang="en-US" smtClean="0"/>
          </a:p>
        </p:txBody>
      </p:sp>
      <p:sp>
        <p:nvSpPr>
          <p:cNvPr id="614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3F6DD9-EC6D-444D-93BB-C4A830CE76B3}" type="slidenum">
              <a:rPr lang="ja-JP" altLang="en-US" smtClean="0"/>
              <a:pPr/>
              <a:t>26</a:t>
            </a:fld>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24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ここで、話はがらっとかわってますよね？</a:t>
            </a:r>
            <a:endParaRPr lang="en-US" altLang="ja-JP" smtClean="0"/>
          </a:p>
          <a:p>
            <a:pPr eaLnBrk="1" hangingPunct="1">
              <a:spcBef>
                <a:spcPct val="0"/>
              </a:spcBef>
            </a:pPr>
            <a:r>
              <a:rPr lang="ja-JP" altLang="en-US" smtClean="0"/>
              <a:t>鑑賞の題材の２つめとして統合失調症患者の絵ということだとおもうので、もうすこしわかりよいように見出し等をつけてください。</a:t>
            </a:r>
            <a:endParaRPr lang="en-US" altLang="ja-JP" smtClean="0"/>
          </a:p>
        </p:txBody>
      </p:sp>
      <p:sp>
        <p:nvSpPr>
          <p:cNvPr id="624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427C2A-9B2B-4E46-B732-B87F14E8D671}" type="slidenum">
              <a:rPr lang="ja-JP" altLang="en-US" smtClean="0"/>
              <a:pPr/>
              <a:t>27</a:t>
            </a:fld>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34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ここで話す内容が重要ですね。</a:t>
            </a:r>
            <a:endParaRPr lang="en-US" altLang="ja-JP" smtClean="0"/>
          </a:p>
          <a:p>
            <a:pPr eaLnBrk="1" hangingPunct="1">
              <a:spcBef>
                <a:spcPct val="0"/>
              </a:spcBef>
            </a:pPr>
            <a:r>
              <a:rPr lang="ja-JP" altLang="en-US" smtClean="0"/>
              <a:t>何を意図してこの絵をだしたのかわかるようにお願いします。</a:t>
            </a:r>
          </a:p>
        </p:txBody>
      </p:sp>
      <p:sp>
        <p:nvSpPr>
          <p:cNvPr id="634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2B5CB6-E595-4272-BECD-0ACE39366C39}" type="slidenum">
              <a:rPr lang="ja-JP" altLang="en-US" smtClean="0"/>
              <a:pPr/>
              <a:t>28</a:t>
            </a:fld>
            <a:endParaRPr lang="ja-JP"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45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やはりここでも鑑賞してどうするのかが曖昧。</a:t>
            </a:r>
            <a:endParaRPr lang="en-US" altLang="ja-JP" smtClean="0"/>
          </a:p>
          <a:p>
            <a:pPr eaLnBrk="1" hangingPunct="1">
              <a:spcBef>
                <a:spcPct val="0"/>
              </a:spcBef>
            </a:pPr>
            <a:r>
              <a:rPr lang="ja-JP" altLang="en-US" smtClean="0"/>
              <a:t>また観賞するのは映画だけなんでしたっけ？</a:t>
            </a:r>
          </a:p>
        </p:txBody>
      </p:sp>
      <p:sp>
        <p:nvSpPr>
          <p:cNvPr id="645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FFF0B2-099F-4CA1-A5EE-168FB43249B1}" type="slidenum">
              <a:rPr lang="ja-JP" altLang="en-US" smtClean="0"/>
              <a:pPr/>
              <a:t>30</a:t>
            </a:fld>
            <a:endParaRPr lang="ja-JP"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5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太田</a:t>
            </a:r>
            <a:endParaRPr lang="en-US" altLang="ja-JP" smtClean="0"/>
          </a:p>
          <a:p>
            <a:pPr eaLnBrk="1" hangingPunct="1">
              <a:spcBef>
                <a:spcPct val="0"/>
              </a:spcBef>
            </a:pPr>
            <a:r>
              <a:rPr lang="ja-JP" altLang="en-US" smtClean="0"/>
              <a:t>参考文献は全部最後に一枚のトラぺにまとめるべきかもです。</a:t>
            </a:r>
            <a:endParaRPr lang="en-US" altLang="ja-JP" smtClean="0"/>
          </a:p>
          <a:p>
            <a:pPr eaLnBrk="1" hangingPunct="1">
              <a:spcBef>
                <a:spcPct val="0"/>
              </a:spcBef>
            </a:pPr>
            <a:r>
              <a:rPr lang="ja-JP" altLang="en-US" smtClean="0"/>
              <a:t>仮説の羅列になっていますが、聴衆はたぶん専門用語を聞かされても興味ないと思うので、前半の話とリンクさせる部分をつくるべき</a:t>
            </a:r>
            <a:endParaRPr lang="en-US" altLang="ja-JP" smtClean="0"/>
          </a:p>
          <a:p>
            <a:pPr eaLnBrk="1" hangingPunct="1">
              <a:spcBef>
                <a:spcPct val="0"/>
              </a:spcBef>
            </a:pPr>
            <a:r>
              <a:rPr lang="ja-JP" altLang="en-US" smtClean="0"/>
              <a:t>またこれ（仮説）を話す意図はなにか？を考えてみてください。</a:t>
            </a:r>
            <a:endParaRPr lang="en-US" altLang="ja-JP" smtClean="0"/>
          </a:p>
          <a:p>
            <a:pPr eaLnBrk="1" hangingPunct="1">
              <a:spcBef>
                <a:spcPct val="0"/>
              </a:spcBef>
            </a:pPr>
            <a:r>
              <a:rPr lang="ja-JP" altLang="en-US" smtClean="0"/>
              <a:t>私はちょっとわかりませんでした。</a:t>
            </a:r>
            <a:endParaRPr lang="en-US" altLang="ja-JP" smtClean="0"/>
          </a:p>
          <a:p>
            <a:pPr eaLnBrk="1" hangingPunct="1">
              <a:spcBef>
                <a:spcPct val="0"/>
              </a:spcBef>
            </a:pPr>
            <a:endParaRPr lang="en-US" altLang="ja-JP" smtClean="0"/>
          </a:p>
          <a:p>
            <a:pPr eaLnBrk="1" hangingPunct="1">
              <a:spcBef>
                <a:spcPct val="0"/>
              </a:spcBef>
            </a:pPr>
            <a:endParaRPr lang="ja-JP" altLang="en-US" smtClean="0"/>
          </a:p>
        </p:txBody>
      </p:sp>
      <p:sp>
        <p:nvSpPr>
          <p:cNvPr id="65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E92C3E-2278-46E6-ABCD-35A80AEDE75C}" type="slidenum">
              <a:rPr lang="ja-JP" altLang="en-US" smtClean="0"/>
              <a:pPr/>
              <a:t>33</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ちょっとさみしいので何か適当な写真ではってください。</a:t>
            </a:r>
          </a:p>
        </p:txBody>
      </p:sp>
      <p:sp>
        <p:nvSpPr>
          <p:cNvPr id="460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3F7EF7-9853-44BB-B332-2DD8FFE59BD9}" type="slidenum">
              <a:rPr lang="ja-JP" altLang="en-US" smtClean="0"/>
              <a:pPr/>
              <a:t>2</a:t>
            </a:fld>
            <a:endParaRPr lang="ja-JP"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65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このページは補足事項だけなので、非表示にしています。</a:t>
            </a:r>
            <a:endParaRPr lang="en-US" altLang="ja-JP" smtClean="0"/>
          </a:p>
          <a:p>
            <a:pPr eaLnBrk="1" hangingPunct="1">
              <a:spcBef>
                <a:spcPct val="0"/>
              </a:spcBef>
            </a:pPr>
            <a:r>
              <a:rPr lang="ja-JP" altLang="en-US" smtClean="0"/>
              <a:t>習慣づけ、意識づけをして夢をコントロールしようとする商品だということをメンバーが認識していれば大丈夫かと思います。</a:t>
            </a:r>
          </a:p>
        </p:txBody>
      </p:sp>
      <p:sp>
        <p:nvSpPr>
          <p:cNvPr id="665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CB4430-7038-4CFA-9586-BB1EC43904FF}" type="slidenum">
              <a:rPr lang="ja-JP" altLang="en-US" smtClean="0"/>
              <a:pPr/>
              <a:t>35</a:t>
            </a:fld>
            <a:endParaRPr lang="ja-JP"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75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ここも非表示にしています。</a:t>
            </a:r>
            <a:endParaRPr lang="en-US" altLang="ja-JP" smtClean="0"/>
          </a:p>
          <a:p>
            <a:pPr eaLnBrk="1" hangingPunct="1">
              <a:spcBef>
                <a:spcPct val="0"/>
              </a:spcBef>
            </a:pPr>
            <a:r>
              <a:rPr lang="ja-JP" altLang="en-US" smtClean="0"/>
              <a:t>夢見工房は睡眠中常時動いているわけではなく、</a:t>
            </a:r>
            <a:r>
              <a:rPr lang="en-US" altLang="ja-JP" smtClean="0"/>
              <a:t>REM</a:t>
            </a:r>
            <a:r>
              <a:rPr lang="ja-JP" altLang="en-US" smtClean="0"/>
              <a:t>睡眠時を狙って（生理的に</a:t>
            </a:r>
            <a:r>
              <a:rPr lang="en-US" altLang="ja-JP" smtClean="0"/>
              <a:t>REM</a:t>
            </a:r>
            <a:r>
              <a:rPr lang="ja-JP" altLang="en-US" smtClean="0"/>
              <a:t>かどうかを判断しているわけではなく、一定時間たつことで</a:t>
            </a:r>
            <a:r>
              <a:rPr lang="en-US" altLang="ja-JP" smtClean="0"/>
              <a:t>REM</a:t>
            </a:r>
            <a:r>
              <a:rPr lang="ja-JP" altLang="en-US" smtClean="0"/>
              <a:t>と判断している）いる。</a:t>
            </a:r>
            <a:endParaRPr lang="en-US" altLang="ja-JP" smtClean="0"/>
          </a:p>
          <a:p>
            <a:pPr eaLnBrk="1" hangingPunct="1">
              <a:spcBef>
                <a:spcPct val="0"/>
              </a:spcBef>
            </a:pPr>
            <a:r>
              <a:rPr lang="ja-JP" altLang="en-US" smtClean="0"/>
              <a:t>ここで夢とはなにかとかの話をはさむとすっきりするかもです。</a:t>
            </a:r>
            <a:endParaRPr lang="en-US" altLang="ja-JP" smtClean="0"/>
          </a:p>
          <a:p>
            <a:pPr eaLnBrk="1" hangingPunct="1">
              <a:spcBef>
                <a:spcPct val="0"/>
              </a:spcBef>
            </a:pPr>
            <a:endParaRPr lang="en-US" altLang="ja-JP" smtClean="0"/>
          </a:p>
          <a:p>
            <a:pPr eaLnBrk="1" hangingPunct="1">
              <a:spcBef>
                <a:spcPct val="0"/>
              </a:spcBef>
            </a:pPr>
            <a:r>
              <a:rPr lang="ja-JP" altLang="en-US" smtClean="0"/>
              <a:t>また</a:t>
            </a:r>
            <a:r>
              <a:rPr lang="en-US" altLang="ja-JP" smtClean="0"/>
              <a:t>REM</a:t>
            </a:r>
            <a:r>
              <a:rPr lang="ja-JP" altLang="en-US" smtClean="0"/>
              <a:t>睡眠の判断が夢見工房ではあいまいなので、ここが欠点になります。</a:t>
            </a:r>
            <a:endParaRPr lang="en-US" altLang="ja-JP" smtClean="0"/>
          </a:p>
          <a:p>
            <a:pPr eaLnBrk="1" hangingPunct="1">
              <a:spcBef>
                <a:spcPct val="0"/>
              </a:spcBef>
            </a:pPr>
            <a:r>
              <a:rPr lang="ja-JP" altLang="en-US" smtClean="0"/>
              <a:t>正確に判定するには脳波をみることになるんでしょうね。</a:t>
            </a:r>
          </a:p>
        </p:txBody>
      </p:sp>
      <p:sp>
        <p:nvSpPr>
          <p:cNvPr id="675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F504CE-4B18-4782-91C1-EF4DD7E97781}" type="slidenum">
              <a:rPr lang="ja-JP" altLang="en-US" smtClean="0"/>
              <a:pPr/>
              <a:t>36</a:t>
            </a:fld>
            <a:endParaRPr lang="ja-JP"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93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「エリートサラリーマンの例」という一文が不明。</a:t>
            </a:r>
            <a:endParaRPr lang="en-US" altLang="ja-JP" smtClean="0"/>
          </a:p>
          <a:p>
            <a:pPr eaLnBrk="1" hangingPunct="1">
              <a:spcBef>
                <a:spcPct val="0"/>
              </a:spcBef>
            </a:pPr>
            <a:r>
              <a:rPr lang="ja-JP" altLang="en-US" smtClean="0"/>
              <a:t>下の２行だけでよいのでは？</a:t>
            </a:r>
            <a:endParaRPr lang="en-US" altLang="ja-JP" smtClean="0"/>
          </a:p>
          <a:p>
            <a:pPr eaLnBrk="1" hangingPunct="1">
              <a:spcBef>
                <a:spcPct val="0"/>
              </a:spcBef>
            </a:pPr>
            <a:endParaRPr lang="ja-JP" altLang="en-US" smtClean="0"/>
          </a:p>
        </p:txBody>
      </p:sp>
      <p:sp>
        <p:nvSpPr>
          <p:cNvPr id="593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20806E-59FD-4283-A16F-7FB8EFE3DC85}" type="slidenum">
              <a:rPr lang="ja-JP" altLang="en-US" smtClean="0"/>
              <a:pPr/>
              <a:t>38</a:t>
            </a:fld>
            <a:endParaRPr lang="ja-JP"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太田メモ</a:t>
            </a:r>
            <a:endParaRPr lang="en-US" altLang="ja-JP" smtClean="0"/>
          </a:p>
          <a:p>
            <a:pPr eaLnBrk="1" hangingPunct="1">
              <a:spcBef>
                <a:spcPct val="0"/>
              </a:spcBef>
            </a:pPr>
            <a:r>
              <a:rPr lang="ja-JP" altLang="en-US" smtClean="0"/>
              <a:t>左右の鉛筆の絵にかぶらないように適当に移動させました。</a:t>
            </a:r>
            <a:endParaRPr lang="en-US" altLang="ja-JP" smtClean="0"/>
          </a:p>
          <a:p>
            <a:pPr eaLnBrk="1" hangingPunct="1">
              <a:spcBef>
                <a:spcPct val="0"/>
              </a:spcBef>
            </a:pPr>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8C48FB-F09B-47E6-803F-221EBE097433}" type="slidenum">
              <a:rPr lang="ja-JP" altLang="en-US" smtClean="0"/>
              <a:pPr/>
              <a:t>40</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dirty="0" smtClean="0"/>
              <a:t>太田メモ</a:t>
            </a:r>
            <a:endParaRPr lang="en-US" altLang="ja-JP" dirty="0" smtClean="0"/>
          </a:p>
          <a:p>
            <a:pPr eaLnBrk="1" hangingPunct="1">
              <a:spcBef>
                <a:spcPct val="0"/>
              </a:spcBef>
            </a:pPr>
            <a:r>
              <a:rPr lang="ja-JP" altLang="en-US" dirty="0" smtClean="0"/>
              <a:t>写真を適当に変える</a:t>
            </a:r>
            <a:endParaRPr lang="en-US" altLang="ja-JP" dirty="0" smtClean="0"/>
          </a:p>
          <a:p>
            <a:pPr eaLnBrk="1" hangingPunct="1">
              <a:spcBef>
                <a:spcPct val="0"/>
              </a:spcBef>
            </a:pPr>
            <a:r>
              <a:rPr lang="ja-JP" altLang="en-US" dirty="0" smtClean="0"/>
              <a:t>活動内容について適当に項目を変える（第一回ミーティング（顔合わせ</a:t>
            </a:r>
            <a:r>
              <a:rPr lang="en-US" altLang="ja-JP" dirty="0" smtClean="0"/>
              <a:t>&amp;</a:t>
            </a:r>
            <a:r>
              <a:rPr lang="ja-JP" altLang="en-US" dirty="0" smtClean="0"/>
              <a:t>研究テーマ意見交換）とか）</a:t>
            </a:r>
            <a:endParaRPr lang="en-US" altLang="ja-JP" dirty="0" smtClean="0"/>
          </a:p>
          <a:p>
            <a:pPr eaLnBrk="1" hangingPunct="1">
              <a:spcBef>
                <a:spcPct val="0"/>
              </a:spcBef>
            </a:pPr>
            <a:r>
              <a:rPr lang="ja-JP" altLang="en-US" dirty="0" smtClean="0"/>
              <a:t>けずるのも手かと思う。</a:t>
            </a:r>
            <a:endParaRPr lang="en-US" altLang="ja-JP" dirty="0" smtClean="0"/>
          </a:p>
          <a:p>
            <a:pPr eaLnBrk="1" hangingPunct="1">
              <a:spcBef>
                <a:spcPct val="0"/>
              </a:spcBef>
            </a:pPr>
            <a:r>
              <a:rPr lang="ja-JP" altLang="en-US" dirty="0" smtClean="0"/>
              <a:t>とりあえずかつどうしてますよーってことが伝わればｏｋ。</a:t>
            </a:r>
          </a:p>
        </p:txBody>
      </p:sp>
      <p:sp>
        <p:nvSpPr>
          <p:cNvPr id="471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2D7AB2-53EA-4F32-8456-A9BAB52592B8}"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ja-JP" smtClean="0"/>
              <a:t>DREAMTEAM</a:t>
            </a:r>
            <a:r>
              <a:rPr lang="ja-JP" altLang="en-US" smtClean="0"/>
              <a:t>のテーマは夢ということで、我々が夢をテーマに意見を出し合ったところ、夢をコントロールしたい！という意見があり、好きな夢を見るためのコツ・条件を実験的に探ってみようという意見が出ています。</a:t>
            </a:r>
            <a:endParaRPr lang="en-US" altLang="ja-JP" smtClean="0"/>
          </a:p>
          <a:p>
            <a:pPr eaLnBrk="1" hangingPunct="1">
              <a:spcBef>
                <a:spcPct val="0"/>
              </a:spcBef>
            </a:pPr>
            <a:r>
              <a:rPr lang="ja-JP" altLang="en-US" smtClean="0"/>
              <a:t>そこで調べていくと、なんと２００４年にタカラから夢見工房という見たい夢を見ることができるという商品が発売されており、まずはこの商品について考察してみました。</a:t>
            </a:r>
            <a:endParaRPr lang="en-US" altLang="ja-JP" smtClean="0"/>
          </a:p>
          <a:p>
            <a:pPr eaLnBrk="1" hangingPunct="1">
              <a:spcBef>
                <a:spcPct val="0"/>
              </a:spcBef>
            </a:pPr>
            <a:endParaRPr lang="en-US" altLang="ja-JP" smtClean="0"/>
          </a:p>
          <a:p>
            <a:pPr eaLnBrk="1" hangingPunct="1">
              <a:spcBef>
                <a:spcPct val="0"/>
              </a:spcBef>
            </a:pPr>
            <a:r>
              <a:rPr lang="ja-JP" altLang="en-US" smtClean="0"/>
              <a:t>太田メモ</a:t>
            </a:r>
            <a:endParaRPr lang="en-US" altLang="ja-JP" smtClean="0"/>
          </a:p>
          <a:p>
            <a:pPr eaLnBrk="1" hangingPunct="1">
              <a:spcBef>
                <a:spcPct val="0"/>
              </a:spcBef>
            </a:pPr>
            <a:r>
              <a:rPr lang="ja-JP" altLang="en-US" smtClean="0"/>
              <a:t>ここからさきのトラぺは位置のずれとうがはげしいのでスライドショーさせて酔わない程度にそろえてください。また生理学とか</a:t>
            </a:r>
            <a:r>
              <a:rPr lang="en-US" altLang="ja-JP" smtClean="0"/>
              <a:t>REM</a:t>
            </a:r>
            <a:r>
              <a:rPr lang="ja-JP" altLang="en-US" smtClean="0"/>
              <a:t>睡眠の話を途中にはさんで心地よい夢を見るための条件をしぼる実験をしたいと考えているとかのほうが　すっきりするかもしれません</a:t>
            </a:r>
            <a:endParaRPr lang="en-US" altLang="ja-JP"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490E3C-A326-44DB-9DF9-53DE32AA5EA7}" type="slidenum">
              <a:rPr lang="ja-JP" altLang="en-US" smtClean="0"/>
              <a:pPr/>
              <a:t>4</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夢見工房の詳細です。</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文面を読み上げる。</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このように睡眠前から睡眠中の環境を操作することで見たい夢を見やすくするという商品のようです。</a:t>
            </a:r>
          </a:p>
        </p:txBody>
      </p:sp>
      <p:sp>
        <p:nvSpPr>
          <p:cNvPr id="491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0BCAC4-4184-4FD0-A0F3-B187B95488F5}" type="slidenum">
              <a:rPr lang="ja-JP" altLang="en-US" smtClean="0"/>
              <a:pPr/>
              <a:t>5</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この商品の機能の詳細はこのように説明されています。</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文面を読み上げる</a:t>
            </a:r>
            <a:endParaRPr lang="en-US" altLang="ja-JP" smtClean="0"/>
          </a:p>
          <a:p>
            <a:pPr eaLnBrk="1" hangingPunct="1">
              <a:spcBef>
                <a:spcPct val="0"/>
              </a:spcBef>
            </a:pPr>
            <a:r>
              <a:rPr lang="ja-JP" altLang="en-US" smtClean="0"/>
              <a:t>＝＝</a:t>
            </a:r>
            <a:endParaRPr lang="en-US" altLang="ja-JP" smtClean="0"/>
          </a:p>
          <a:p>
            <a:pPr eaLnBrk="1" hangingPunct="1">
              <a:spcBef>
                <a:spcPct val="0"/>
              </a:spcBef>
            </a:pPr>
            <a:endParaRPr lang="en-US" altLang="ja-JP" smtClean="0"/>
          </a:p>
          <a:p>
            <a:pPr eaLnBrk="1" hangingPunct="1">
              <a:spcBef>
                <a:spcPct val="0"/>
              </a:spcBef>
            </a:pPr>
            <a:r>
              <a:rPr lang="ja-JP" altLang="en-US" smtClean="0"/>
              <a:t>さっきのトラペの１～５を詳しく書いただけなので、とばしてもよい。またさっきのところと同時に触れるのでもよい。</a:t>
            </a:r>
            <a:endParaRPr lang="en-US" altLang="ja-JP" smtClean="0"/>
          </a:p>
        </p:txBody>
      </p:sp>
      <p:sp>
        <p:nvSpPr>
          <p:cNvPr id="50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C944F-1685-4C77-BC6B-65C33A2A9D5F}" type="slidenum">
              <a:rPr lang="ja-JP" altLang="en-US" smtClean="0"/>
              <a:pPr/>
              <a:t>6</a:t>
            </a:fld>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では夢見工房の効果のほどですが、資料として</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文面を読み上げる</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ここでわれわれは夢のコントロールの第一歩としてこの夢見工房を参考にして睡眠時の環境を変化させることでいい夢をみる条件・コツを探ろうとしています。</a:t>
            </a:r>
          </a:p>
          <a:p>
            <a:pPr eaLnBrk="1" hangingPunct="1">
              <a:spcBef>
                <a:spcPct val="0"/>
              </a:spcBef>
            </a:pPr>
            <a:endParaRPr lang="en-US" altLang="ja-JP" smtClean="0"/>
          </a:p>
          <a:p>
            <a:pPr eaLnBrk="1" hangingPunct="1">
              <a:spcBef>
                <a:spcPct val="0"/>
              </a:spcBef>
            </a:pPr>
            <a:r>
              <a:rPr lang="ja-JP" altLang="en-US" smtClean="0"/>
              <a:t>太田メモ</a:t>
            </a:r>
            <a:endParaRPr lang="en-US" altLang="ja-JP" smtClean="0"/>
          </a:p>
          <a:p>
            <a:pPr eaLnBrk="1" hangingPunct="1">
              <a:spcBef>
                <a:spcPct val="0"/>
              </a:spcBef>
            </a:pPr>
            <a:r>
              <a:rPr lang="ja-JP" altLang="en-US" smtClean="0"/>
              <a:t>３．７倍ていう数字はどこかの</a:t>
            </a:r>
            <a:r>
              <a:rPr lang="en-US" altLang="ja-JP" smtClean="0"/>
              <a:t>web</a:t>
            </a:r>
            <a:r>
              <a:rPr lang="ja-JP" altLang="en-US" smtClean="0"/>
              <a:t>にでていたのですが、すみません。結局探すことができませでした。みつからなければ消してください。</a:t>
            </a:r>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3FF6C5-7E80-4BFA-A67E-6EB6972497B9}" type="slidenum">
              <a:rPr lang="ja-JP" altLang="en-US" smtClean="0"/>
              <a:pPr/>
              <a:t>7</a:t>
            </a:fld>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この仮説を基礎にして実際に実験手法について今後話をつめていく予定ですが、</a:t>
            </a:r>
            <a:endParaRPr lang="en-US" altLang="ja-JP" smtClean="0"/>
          </a:p>
          <a:p>
            <a:pPr eaLnBrk="1" hangingPunct="1">
              <a:spcBef>
                <a:spcPct val="0"/>
              </a:spcBef>
            </a:pPr>
            <a:r>
              <a:rPr lang="ja-JP" altLang="en-US" smtClean="0"/>
              <a:t>現段階としまして</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文面を読み上げる</a:t>
            </a:r>
            <a:endParaRPr lang="en-US" altLang="ja-JP" smtClean="0"/>
          </a:p>
          <a:p>
            <a:pPr eaLnBrk="1" hangingPunct="1">
              <a:spcBef>
                <a:spcPct val="0"/>
              </a:spcBef>
            </a:pPr>
            <a:r>
              <a:rPr lang="ja-JP" altLang="en-US" smtClean="0"/>
              <a:t>＝＝</a:t>
            </a:r>
            <a:endParaRPr lang="en-US" altLang="ja-JP" smtClean="0"/>
          </a:p>
          <a:p>
            <a:pPr eaLnBrk="1" hangingPunct="1">
              <a:spcBef>
                <a:spcPct val="0"/>
              </a:spcBef>
            </a:pPr>
            <a:r>
              <a:rPr lang="ja-JP" altLang="en-US" smtClean="0"/>
              <a:t>と思っています。</a:t>
            </a:r>
            <a:endParaRPr lang="en-US" altLang="ja-JP" smtClean="0"/>
          </a:p>
          <a:p>
            <a:pPr eaLnBrk="1" hangingPunct="1">
              <a:spcBef>
                <a:spcPct val="0"/>
              </a:spcBef>
            </a:pPr>
            <a:endParaRPr lang="en-US" altLang="ja-JP" smtClean="0"/>
          </a:p>
          <a:p>
            <a:pPr eaLnBrk="1" hangingPunct="1">
              <a:spcBef>
                <a:spcPct val="0"/>
              </a:spcBef>
            </a:pPr>
            <a:r>
              <a:rPr lang="ja-JP" altLang="en-US" smtClean="0"/>
              <a:t>太田メモ</a:t>
            </a:r>
            <a:endParaRPr lang="en-US" altLang="ja-JP" smtClean="0"/>
          </a:p>
          <a:p>
            <a:pPr eaLnBrk="1" hangingPunct="1">
              <a:spcBef>
                <a:spcPct val="0"/>
              </a:spcBef>
            </a:pPr>
            <a:r>
              <a:rPr lang="ja-JP" altLang="en-US" smtClean="0"/>
              <a:t>この実験でよいのか？</a:t>
            </a:r>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8676A4-583F-41DE-9790-C7299BE59B67}" type="slidenum">
              <a:rPr lang="ja-JP" altLang="en-US" smtClean="0"/>
              <a:pPr/>
              <a:t>8</a:t>
            </a:fld>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350A372-2131-4F84-9934-61FE5507E561}" type="slidenum">
              <a:rPr lang="en-US" altLang="ja-JP" smtClean="0"/>
              <a:pPr/>
              <a:t>12</a:t>
            </a:fld>
            <a:endParaRPr lang="en-US" altLang="ja-JP" smtClean="0"/>
          </a:p>
        </p:txBody>
      </p:sp>
      <p:sp>
        <p:nvSpPr>
          <p:cNvPr id="53251" name="Rectangle 2"/>
          <p:cNvSpPr>
            <a:spLocks noRo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ただしレム睡眠時のみに夢を見るわけではない。</a:t>
            </a:r>
          </a:p>
          <a:p>
            <a:pPr eaLnBrk="1" hangingPunct="1">
              <a:spcBef>
                <a:spcPct val="0"/>
              </a:spcBef>
            </a:pPr>
            <a:r>
              <a:rPr lang="ja-JP" altLang="en-US" smtClean="0"/>
              <a:t>入眠時やノンレム睡眠中の夢も報告されている</a:t>
            </a:r>
          </a:p>
          <a:p>
            <a:pPr eaLnBrk="1" hangingPunct="1">
              <a:spcBef>
                <a:spcPct val="0"/>
              </a:spcBef>
            </a:pPr>
            <a:r>
              <a:rPr lang="ja-JP" altLang="en-US" smtClean="0"/>
              <a:t>ただし、その質には少し違いがあるとも言われている</a:t>
            </a:r>
            <a:r>
              <a:rPr lang="en-US" altLang="ja-JP" smtClean="0"/>
              <a:t>(</a:t>
            </a:r>
            <a:r>
              <a:rPr lang="ja-JP" altLang="en-US" smtClean="0"/>
              <a:t>ホブソン</a:t>
            </a:r>
            <a:r>
              <a:rPr lang="en-US" altLang="ja-JP" smtClean="0"/>
              <a:t>)</a:t>
            </a:r>
          </a:p>
          <a:p>
            <a:pPr eaLnBrk="1" hangingPunct="1">
              <a:spcBef>
                <a:spcPct val="0"/>
              </a:spcBef>
            </a:pPr>
            <a:r>
              <a:rPr lang="ja-JP" altLang="en-US" smtClean="0"/>
              <a:t>また、実験の仕方にも問題があるのではと言われていたりもする（鈴木　</a:t>
            </a:r>
            <a:r>
              <a:rPr lang="en-US" altLang="ja-JP" smtClean="0"/>
              <a:t>2005)</a:t>
            </a:r>
          </a:p>
          <a:p>
            <a:pPr eaLnBrk="1" hangingPunct="1">
              <a:spcBef>
                <a:spcPct val="0"/>
              </a:spcBef>
            </a:pPr>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ja-JP" alt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ja-JP" alt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ja-JP" alt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ja-JP" alt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ja-JP" alt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ja-JP" alt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ja-JP" alt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ja-JP" alt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ja-JP" alt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ja-JP" alt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ja-JP" alt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ja-JP" alt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ja-JP" alt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ja-JP" alt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ja-JP" alt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ja-JP" alt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ja-JP" alt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ja-JP" alt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ja-JP" altLang="en-US"/>
          </a:p>
        </p:txBody>
      </p:sp>
      <p:sp>
        <p:nvSpPr>
          <p:cNvPr id="10035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ja-JP" altLang="en-US"/>
              <a:t>マスタ タイトルの書式設定</a:t>
            </a:r>
          </a:p>
        </p:txBody>
      </p:sp>
      <p:sp>
        <p:nvSpPr>
          <p:cNvPr id="10035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ja-JP" altLang="en-US"/>
              <a:t>マスタ サブタイトルの書式設定</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08AE7C09-9E46-4857-8BD8-561276CD0184}"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A98AA7FA-183F-45D9-BCF7-F9870E0A8F99}"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7950" y="152400"/>
            <a:ext cx="1924050" cy="5334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152400"/>
            <a:ext cx="5619750" cy="5334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3BCCFE02-37BF-4CC1-A7A1-31D6562E1FCB}"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52400"/>
            <a:ext cx="6870700" cy="16002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85800" y="1828800"/>
            <a:ext cx="3771900" cy="3657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10100" y="1828800"/>
            <a:ext cx="3771900" cy="3657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0E29BF4D-E787-4F0C-B8DF-BA0872F5F720}"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9C884B02-2BFD-4538-A134-C61A27D6A73C}"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66214FFF-261C-4B43-8C78-C9EF00CA1EC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8B658511-DA9F-4EE0-9DCA-1125C2D6F12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983D27E8-6196-488A-A351-660E6BBA45FD}"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2FD93190-F777-4EF5-8373-07F012134108}"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DB5EBCB1-1C5E-4399-8BDA-EC0E77F95A0D}"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D507E1F3-A780-45D8-B8E4-7064B4A9764C}"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DF6C8765-4AA1-436A-9546-BCE481BE2B39}"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ja-JP" alt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933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400"/>
            </a:lvl1pPr>
          </a:lstStyle>
          <a:p>
            <a:pPr>
              <a:defRPr/>
            </a:pPr>
            <a:endParaRPr lang="en-US" altLang="ja-JP"/>
          </a:p>
        </p:txBody>
      </p:sp>
      <p:sp>
        <p:nvSpPr>
          <p:cNvPr id="9933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kumimoji="0" sz="1400"/>
            </a:lvl1pPr>
          </a:lstStyle>
          <a:p>
            <a:pPr>
              <a:defRPr/>
            </a:pPr>
            <a:endParaRPr lang="en-US" altLang="ja-JP"/>
          </a:p>
        </p:txBody>
      </p:sp>
      <p:sp>
        <p:nvSpPr>
          <p:cNvPr id="9933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400"/>
            </a:lvl1pPr>
          </a:lstStyle>
          <a:p>
            <a:pPr>
              <a:defRPr/>
            </a:pPr>
            <a:fld id="{36B53CAC-64E4-48B7-95AF-4729FAEF7D25}" type="slidenum">
              <a:rPr lang="en-US" altLang="ja-JP"/>
              <a:pPr>
                <a:defRPr/>
              </a:pPr>
              <a:t>&lt;#&gt;</a:t>
            </a:fld>
            <a:endParaRPr lang="en-US" altLang="ja-JP"/>
          </a:p>
        </p:txBody>
      </p:sp>
      <p:sp>
        <p:nvSpPr>
          <p:cNvPr id="9933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ja-JP" altLang="en-US"/>
          </a:p>
        </p:txBody>
      </p:sp>
      <p:sp>
        <p:nvSpPr>
          <p:cNvPr id="9933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ja-JP" altLang="en-US"/>
          </a:p>
        </p:txBody>
      </p:sp>
      <p:grpSp>
        <p:nvGrpSpPr>
          <p:cNvPr id="1034" name="Group 10"/>
          <p:cNvGrpSpPr>
            <a:grpSpLocks/>
          </p:cNvGrpSpPr>
          <p:nvPr/>
        </p:nvGrpSpPr>
        <p:grpSpPr bwMode="auto">
          <a:xfrm>
            <a:off x="7938" y="5540375"/>
            <a:ext cx="1784350" cy="1246188"/>
            <a:chOff x="5" y="3490"/>
            <a:chExt cx="1124" cy="785"/>
          </a:xfrm>
        </p:grpSpPr>
        <p:sp>
          <p:nvSpPr>
            <p:cNvPr id="9933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ja-JP" altLang="en-US"/>
            </a:p>
          </p:txBody>
        </p:sp>
        <p:sp>
          <p:nvSpPr>
            <p:cNvPr id="9934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ja-JP" altLang="en-US"/>
            </a:p>
          </p:txBody>
        </p:sp>
        <p:sp>
          <p:nvSpPr>
            <p:cNvPr id="9934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ja-JP" altLang="en-US"/>
            </a:p>
          </p:txBody>
        </p:sp>
        <p:sp>
          <p:nvSpPr>
            <p:cNvPr id="9934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ja-JP" altLang="en-US"/>
            </a:p>
          </p:txBody>
        </p:sp>
        <p:sp>
          <p:nvSpPr>
            <p:cNvPr id="9934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ja-JP" altLang="en-US"/>
            </a:p>
          </p:txBody>
        </p:sp>
        <p:sp>
          <p:nvSpPr>
            <p:cNvPr id="9934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ja-JP" altLang="en-US"/>
            </a:p>
          </p:txBody>
        </p:sp>
        <p:sp>
          <p:nvSpPr>
            <p:cNvPr id="9934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ja-JP" altLang="en-US"/>
            </a:p>
          </p:txBody>
        </p:sp>
        <p:sp>
          <p:nvSpPr>
            <p:cNvPr id="9934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ja-JP" altLang="en-US"/>
            </a:p>
          </p:txBody>
        </p:sp>
        <p:sp>
          <p:nvSpPr>
            <p:cNvPr id="9934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ja-JP" alt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9935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ja-JP" altLang="en-US"/>
                </a:p>
              </p:txBody>
            </p:sp>
            <p:sp>
              <p:nvSpPr>
                <p:cNvPr id="9935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ja-JP" altLang="en-US"/>
                </a:p>
              </p:txBody>
            </p:sp>
            <p:sp>
              <p:nvSpPr>
                <p:cNvPr id="9935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ja-JP" altLang="en-US"/>
                </a:p>
              </p:txBody>
            </p:sp>
          </p:grpSp>
          <p:sp>
            <p:nvSpPr>
              <p:cNvPr id="9935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ja-JP" altLang="en-US"/>
              </a:p>
            </p:txBody>
          </p:sp>
          <p:sp>
            <p:nvSpPr>
              <p:cNvPr id="9935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ja-JP" altLang="en-US"/>
              </a:p>
            </p:txBody>
          </p:sp>
          <p:sp>
            <p:nvSpPr>
              <p:cNvPr id="9935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ja-JP" altLang="en-US"/>
              </a:p>
            </p:txBody>
          </p:sp>
          <p:grpSp>
            <p:nvGrpSpPr>
              <p:cNvPr id="1065" name="Group 28"/>
              <p:cNvGrpSpPr>
                <a:grpSpLocks/>
              </p:cNvGrpSpPr>
              <p:nvPr userDrawn="1"/>
            </p:nvGrpSpPr>
            <p:grpSpPr bwMode="auto">
              <a:xfrm>
                <a:off x="5" y="3490"/>
                <a:ext cx="1124" cy="678"/>
                <a:chOff x="5" y="3490"/>
                <a:chExt cx="1124" cy="678"/>
              </a:xfrm>
            </p:grpSpPr>
            <p:sp>
              <p:nvSpPr>
                <p:cNvPr id="9935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ja-JP" altLang="en-US"/>
                </a:p>
              </p:txBody>
            </p:sp>
            <p:sp>
              <p:nvSpPr>
                <p:cNvPr id="9935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ja-JP" altLang="en-US"/>
                </a:p>
              </p:txBody>
            </p:sp>
            <p:sp>
              <p:nvSpPr>
                <p:cNvPr id="9935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ja-JP" altLang="en-US"/>
                </a:p>
              </p:txBody>
            </p:sp>
            <p:sp>
              <p:nvSpPr>
                <p:cNvPr id="9936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ja-JP" altLang="en-US"/>
                </a:p>
              </p:txBody>
            </p:sp>
            <p:sp>
              <p:nvSpPr>
                <p:cNvPr id="9936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ja-JP" altLang="en-US"/>
                </a:p>
              </p:txBody>
            </p:sp>
            <p:sp>
              <p:nvSpPr>
                <p:cNvPr id="9936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ja-JP" altLang="en-US"/>
                </a:p>
              </p:txBody>
            </p:sp>
            <p:sp>
              <p:nvSpPr>
                <p:cNvPr id="9936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ja-JP" altLang="en-US"/>
                </a:p>
              </p:txBody>
            </p:sp>
            <p:sp>
              <p:nvSpPr>
                <p:cNvPr id="9936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ja-JP" alt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9936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ja-JP" altLang="en-US"/>
            </a:p>
          </p:txBody>
        </p:sp>
        <p:sp>
          <p:nvSpPr>
            <p:cNvPr id="9936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ja-JP" alt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9937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ja-JP" altLang="en-US"/>
              </a:p>
            </p:txBody>
          </p:sp>
          <p:grpSp>
            <p:nvGrpSpPr>
              <p:cNvPr id="1040" name="Group 43"/>
              <p:cNvGrpSpPr>
                <a:grpSpLocks/>
              </p:cNvGrpSpPr>
              <p:nvPr userDrawn="1"/>
            </p:nvGrpSpPr>
            <p:grpSpPr bwMode="auto">
              <a:xfrm>
                <a:off x="4610" y="57"/>
                <a:ext cx="1344" cy="985"/>
                <a:chOff x="4610" y="57"/>
                <a:chExt cx="1344" cy="985"/>
              </a:xfrm>
            </p:grpSpPr>
            <p:sp>
              <p:nvSpPr>
                <p:cNvPr id="9937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ja-JP" altLang="en-US"/>
                </a:p>
              </p:txBody>
            </p:sp>
            <p:sp>
              <p:nvSpPr>
                <p:cNvPr id="99373" name="Freeform 45"/>
                <p:cNvSpPr>
                  <a:spLocks/>
                </p:cNvSpPr>
                <p:nvPr userDrawn="1"/>
              </p:nvSpPr>
              <p:spPr bwMode="auto">
                <a:xfrm rot="-3172564">
                  <a:off x="5050" y="33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ja-JP" altLang="en-US"/>
                </a:p>
              </p:txBody>
            </p:sp>
            <p:sp>
              <p:nvSpPr>
                <p:cNvPr id="99374" name="Freeform 46"/>
                <p:cNvSpPr>
                  <a:spLocks/>
                </p:cNvSpPr>
                <p:nvPr userDrawn="1"/>
              </p:nvSpPr>
              <p:spPr bwMode="auto">
                <a:xfrm rot="-3172564">
                  <a:off x="4860" y="18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ja-JP" altLang="en-US"/>
                </a:p>
              </p:txBody>
            </p:sp>
            <p:sp>
              <p:nvSpPr>
                <p:cNvPr id="9937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ja-JP" altLang="en-US"/>
                </a:p>
              </p:txBody>
            </p:sp>
            <p:sp>
              <p:nvSpPr>
                <p:cNvPr id="99376" name="Freeform 48"/>
                <p:cNvSpPr>
                  <a:spLocks/>
                </p:cNvSpPr>
                <p:nvPr userDrawn="1"/>
              </p:nvSpPr>
              <p:spPr bwMode="auto">
                <a:xfrm rot="-3172564">
                  <a:off x="5299" y="89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ja-JP" altLang="en-US"/>
                </a:p>
              </p:txBody>
            </p:sp>
            <p:sp>
              <p:nvSpPr>
                <p:cNvPr id="99377" name="Freeform 49"/>
                <p:cNvSpPr>
                  <a:spLocks/>
                </p:cNvSpPr>
                <p:nvPr userDrawn="1"/>
              </p:nvSpPr>
              <p:spPr bwMode="auto">
                <a:xfrm rot="-3172564">
                  <a:off x="5253" y="80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ja-JP" altLang="en-US"/>
                </a:p>
              </p:txBody>
            </p:sp>
            <p:sp>
              <p:nvSpPr>
                <p:cNvPr id="9937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ja-JP" altLang="en-US"/>
                </a:p>
              </p:txBody>
            </p:sp>
            <p:sp>
              <p:nvSpPr>
                <p:cNvPr id="99379" name="Freeform 51"/>
                <p:cNvSpPr>
                  <a:spLocks/>
                </p:cNvSpPr>
                <p:nvPr userDrawn="1"/>
              </p:nvSpPr>
              <p:spPr bwMode="auto">
                <a:xfrm rot="-3172564">
                  <a:off x="4949" y="14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ja-JP" altLang="en-US"/>
                </a:p>
              </p:txBody>
            </p:sp>
          </p:grpSp>
        </p:grpSp>
        <p:sp>
          <p:nvSpPr>
            <p:cNvPr id="9938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ja-JP" altLang="en-US"/>
            </a:p>
          </p:txBody>
        </p:sp>
      </p:grpSp>
    </p:spTree>
  </p:cSld>
  <p:clrMap bg1="lt1" tx1="dk1" bg2="lt2" tx2="dk2" accent1="accent1" accent2="accent2" accent3="accent3" accent4="accent4" accent5="accent5" accent6="accent6" hlink="hlink" folHlink="folHlink"/>
  <p:sldLayoutIdLst>
    <p:sldLayoutId id="2147483760"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omic Sans MS" pitchFamily="66" charset="0"/>
          <a:ea typeface="ＭＳ Ｐゴシック" charset="-128"/>
        </a:defRPr>
      </a:lvl2pPr>
      <a:lvl3pPr algn="ctr" rtl="0" eaLnBrk="0" fontAlgn="base" hangingPunct="0">
        <a:spcBef>
          <a:spcPct val="0"/>
        </a:spcBef>
        <a:spcAft>
          <a:spcPct val="0"/>
        </a:spcAft>
        <a:defRPr kumimoji="1" sz="4400">
          <a:solidFill>
            <a:schemeClr val="tx1"/>
          </a:solidFill>
          <a:latin typeface="Comic Sans MS" pitchFamily="66" charset="0"/>
          <a:ea typeface="ＭＳ Ｐゴシック" charset="-128"/>
        </a:defRPr>
      </a:lvl3pPr>
      <a:lvl4pPr algn="ctr" rtl="0" eaLnBrk="0" fontAlgn="base" hangingPunct="0">
        <a:spcBef>
          <a:spcPct val="0"/>
        </a:spcBef>
        <a:spcAft>
          <a:spcPct val="0"/>
        </a:spcAft>
        <a:defRPr kumimoji="1" sz="4400">
          <a:solidFill>
            <a:schemeClr val="tx1"/>
          </a:solidFill>
          <a:latin typeface="Comic Sans MS" pitchFamily="66" charset="0"/>
          <a:ea typeface="ＭＳ Ｐゴシック" charset="-128"/>
        </a:defRPr>
      </a:lvl4pPr>
      <a:lvl5pPr algn="ctr" rtl="0" eaLnBrk="0" fontAlgn="base" hangingPunct="0">
        <a:spcBef>
          <a:spcPct val="0"/>
        </a:spcBef>
        <a:spcAft>
          <a:spcPct val="0"/>
        </a:spcAft>
        <a:defRPr kumimoji="1" sz="4400">
          <a:solidFill>
            <a:schemeClr val="tx1"/>
          </a:solidFill>
          <a:latin typeface="Comic Sans MS" pitchFamily="66" charset="0"/>
          <a:ea typeface="ＭＳ Ｐゴシック" charset="-128"/>
        </a:defRPr>
      </a:lvl5pPr>
      <a:lvl6pPr marL="457200" algn="ctr" rtl="0" fontAlgn="base">
        <a:spcBef>
          <a:spcPct val="0"/>
        </a:spcBef>
        <a:spcAft>
          <a:spcPct val="0"/>
        </a:spcAft>
        <a:defRPr kumimoji="1" sz="4400">
          <a:solidFill>
            <a:schemeClr val="tx1"/>
          </a:solidFill>
          <a:latin typeface="Comic Sans MS" pitchFamily="66" charset="0"/>
          <a:ea typeface="ＭＳ Ｐゴシック" charset="-128"/>
        </a:defRPr>
      </a:lvl6pPr>
      <a:lvl7pPr marL="914400" algn="ctr" rtl="0" fontAlgn="base">
        <a:spcBef>
          <a:spcPct val="0"/>
        </a:spcBef>
        <a:spcAft>
          <a:spcPct val="0"/>
        </a:spcAft>
        <a:defRPr kumimoji="1" sz="4400">
          <a:solidFill>
            <a:schemeClr val="tx1"/>
          </a:solidFill>
          <a:latin typeface="Comic Sans MS" pitchFamily="66" charset="0"/>
          <a:ea typeface="ＭＳ Ｐゴシック" charset="-128"/>
        </a:defRPr>
      </a:lvl7pPr>
      <a:lvl8pPr marL="1371600" algn="ctr" rtl="0" fontAlgn="base">
        <a:spcBef>
          <a:spcPct val="0"/>
        </a:spcBef>
        <a:spcAft>
          <a:spcPct val="0"/>
        </a:spcAft>
        <a:defRPr kumimoji="1" sz="4400">
          <a:solidFill>
            <a:schemeClr val="tx1"/>
          </a:solidFill>
          <a:latin typeface="Comic Sans MS" pitchFamily="66" charset="0"/>
          <a:ea typeface="ＭＳ Ｐゴシック" charset="-128"/>
        </a:defRPr>
      </a:lvl8pPr>
      <a:lvl9pPr marL="1828800" algn="ctr" rtl="0" fontAlgn="base">
        <a:spcBef>
          <a:spcPct val="0"/>
        </a:spcBef>
        <a:spcAft>
          <a:spcPct val="0"/>
        </a:spcAft>
        <a:defRPr kumimoji="1" sz="4400">
          <a:solidFill>
            <a:schemeClr val="tx1"/>
          </a:solidFill>
          <a:latin typeface="Comic Sans MS" pitchFamily="66"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19.atwiki.jp/scidream?cmd=upload&amp;act=open&amp;pageid=12&amp;file=p040114_1.pdf" TargetMode="External"/><Relationship Id="rId2" Type="http://schemas.openxmlformats.org/officeDocument/2006/relationships/hyperlink" Target="http://wiredvision.jp/archives/200401/2004012701.html" TargetMode="External"/><Relationship Id="rId1" Type="http://schemas.openxmlformats.org/officeDocument/2006/relationships/slideLayout" Target="../slideLayouts/slideLayout2.xml"/><Relationship Id="rId5" Type="http://schemas.openxmlformats.org/officeDocument/2006/relationships/hyperlink" Target="http://plusd.itmedia.co.jp/lifestyle/articles/0401/14/news047.html" TargetMode="External"/><Relationship Id="rId4" Type="http://schemas.openxmlformats.org/officeDocument/2006/relationships/hyperlink" Target="http://www.watch.impress.co.jp/game/docs/20040930/toy159.ht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eaLnBrk="1" hangingPunct="1">
              <a:defRPr/>
            </a:pPr>
            <a:r>
              <a:rPr altLang="ja-JP" dirty="0" smtClean="0"/>
              <a:t>Scishop DREAMTEAM</a:t>
            </a:r>
            <a:br>
              <a:rPr altLang="ja-JP" dirty="0" smtClean="0"/>
            </a:br>
            <a:r>
              <a:rPr lang="ja-JP" altLang="en-US" dirty="0" smtClean="0"/>
              <a:t>中間発表</a:t>
            </a:r>
            <a:endParaRPr lang="ja-JP" altLang="en-US" dirty="0"/>
          </a:p>
        </p:txBody>
      </p:sp>
      <p:sp>
        <p:nvSpPr>
          <p:cNvPr id="3" name="サブタイトル 2"/>
          <p:cNvSpPr>
            <a:spLocks noGrp="1"/>
          </p:cNvSpPr>
          <p:nvPr>
            <p:ph type="subTitle" idx="1"/>
          </p:nvPr>
        </p:nvSpPr>
        <p:spPr/>
        <p:txBody>
          <a:bodyPr>
            <a:normAutofit fontScale="55000" lnSpcReduction="20000"/>
          </a:bodyPr>
          <a:lstStyle/>
          <a:p>
            <a:pPr eaLnBrk="1" hangingPunct="1">
              <a:defRPr/>
            </a:pPr>
            <a:r>
              <a:rPr lang="en-US" altLang="ja-JP" dirty="0" smtClean="0"/>
              <a:t>2008.10.7</a:t>
            </a:r>
          </a:p>
          <a:p>
            <a:pPr eaLnBrk="1" hangingPunct="1">
              <a:defRPr/>
            </a:pPr>
            <a:r>
              <a:rPr lang="en-US" altLang="ja-JP" dirty="0" smtClean="0"/>
              <a:t>@</a:t>
            </a:r>
            <a:r>
              <a:rPr lang="ja-JP" altLang="en-US" dirty="0" smtClean="0"/>
              <a:t>２１世紀懐徳堂</a:t>
            </a:r>
            <a:endParaRPr lang="en-US" altLang="ja-JP" dirty="0" smtClean="0"/>
          </a:p>
          <a:p>
            <a:pPr eaLnBrk="1" hangingPunct="1">
              <a:defRPr/>
            </a:pPr>
            <a:endParaRPr lang="en-US" altLang="ja-JP" dirty="0" smtClean="0"/>
          </a:p>
          <a:p>
            <a:pPr eaLnBrk="1" hangingPunct="1">
              <a:defRPr/>
            </a:pPr>
            <a:r>
              <a:rPr lang="ja-JP" altLang="en-US" dirty="0" smtClean="0"/>
              <a:t>発表者：荒田・谷口・平川・太田・橋本</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93775"/>
          </a:xfrm>
        </p:spPr>
        <p:txBody>
          <a:bodyPr/>
          <a:lstStyle/>
          <a:p>
            <a:pPr eaLnBrk="1" hangingPunct="1"/>
            <a:r>
              <a:rPr lang="ja-JP" altLang="en-US" dirty="0" smtClean="0">
                <a:solidFill>
                  <a:schemeClr val="accent2"/>
                </a:solidFill>
              </a:rPr>
              <a:t>夢とは何か？</a:t>
            </a:r>
            <a:endParaRPr lang="ja-JP" altLang="en-US" dirty="0" smtClean="0">
              <a:solidFill>
                <a:schemeClr val="accent2"/>
              </a:solidFill>
            </a:endParaRPr>
          </a:p>
        </p:txBody>
      </p:sp>
      <p:sp>
        <p:nvSpPr>
          <p:cNvPr id="9219" name="Rectangle 3"/>
          <p:cNvSpPr>
            <a:spLocks noGrp="1" noChangeArrowheads="1"/>
          </p:cNvSpPr>
          <p:nvPr>
            <p:ph idx="1"/>
          </p:nvPr>
        </p:nvSpPr>
        <p:spPr>
          <a:xfrm>
            <a:off x="1500188" y="1214438"/>
            <a:ext cx="7072312" cy="5383212"/>
          </a:xfrm>
        </p:spPr>
        <p:txBody>
          <a:bodyPr/>
          <a:lstStyle/>
          <a:p>
            <a:pPr eaLnBrk="1" hangingPunct="1">
              <a:buFontTx/>
              <a:buNone/>
            </a:pPr>
            <a:r>
              <a:rPr lang="ja-JP" altLang="en-US" sz="2800" dirty="0" smtClean="0"/>
              <a:t>夢に関する仮説</a:t>
            </a:r>
            <a:endParaRPr lang="en-US" altLang="ja-JP" sz="2800" dirty="0" smtClean="0"/>
          </a:p>
          <a:p>
            <a:pPr eaLnBrk="1" hangingPunct="1">
              <a:buFontTx/>
              <a:buNone/>
            </a:pPr>
            <a:r>
              <a:rPr lang="ja-JP" altLang="en-US" sz="2800" dirty="0" smtClean="0">
                <a:solidFill>
                  <a:srgbClr val="CC0000"/>
                </a:solidFill>
              </a:rPr>
              <a:t>・</a:t>
            </a:r>
            <a:r>
              <a:rPr lang="ja-JP" altLang="en-US" sz="2800" dirty="0" smtClean="0">
                <a:solidFill>
                  <a:srgbClr val="CC0000"/>
                </a:solidFill>
              </a:rPr>
              <a:t>逆学習説：クリック、ミッチソン</a:t>
            </a:r>
            <a:r>
              <a:rPr lang="en-US" altLang="ja-JP" sz="2800" dirty="0" smtClean="0">
                <a:solidFill>
                  <a:srgbClr val="CC0000"/>
                </a:solidFill>
              </a:rPr>
              <a:t>(1983)</a:t>
            </a:r>
          </a:p>
          <a:p>
            <a:pPr eaLnBrk="1" hangingPunct="1">
              <a:buFontTx/>
              <a:buNone/>
            </a:pPr>
            <a:r>
              <a:rPr lang="ja-JP" altLang="en-US" sz="2400" dirty="0" smtClean="0"/>
              <a:t>　「夢は忘れるために見る」</a:t>
            </a:r>
          </a:p>
          <a:p>
            <a:pPr eaLnBrk="1" hangingPunct="1">
              <a:buFontTx/>
              <a:buNone/>
            </a:pPr>
            <a:r>
              <a:rPr lang="ja-JP" altLang="en-US" sz="2400" dirty="0" smtClean="0"/>
              <a:t>　現実の不要な情報を消去するプロセスが夢</a:t>
            </a:r>
          </a:p>
          <a:p>
            <a:pPr eaLnBrk="1" hangingPunct="1">
              <a:buFontTx/>
              <a:buNone/>
            </a:pPr>
            <a:r>
              <a:rPr lang="ja-JP" altLang="en-US" sz="2800" dirty="0" smtClean="0">
                <a:solidFill>
                  <a:srgbClr val="CC0000"/>
                </a:solidFill>
              </a:rPr>
              <a:t>・再学習説：ウィンソン</a:t>
            </a:r>
            <a:r>
              <a:rPr lang="en-US" altLang="ja-JP" sz="2800" dirty="0" smtClean="0">
                <a:solidFill>
                  <a:srgbClr val="CC0000"/>
                </a:solidFill>
              </a:rPr>
              <a:t>(1985)</a:t>
            </a:r>
          </a:p>
          <a:p>
            <a:pPr eaLnBrk="1" hangingPunct="1">
              <a:buFontTx/>
              <a:buNone/>
            </a:pPr>
            <a:r>
              <a:rPr lang="ja-JP" altLang="en-US" sz="2400" dirty="0" smtClean="0"/>
              <a:t>　「夢は覚えるために見る」</a:t>
            </a:r>
          </a:p>
          <a:p>
            <a:pPr eaLnBrk="1" hangingPunct="1">
              <a:buFontTx/>
              <a:buNone/>
            </a:pPr>
            <a:r>
              <a:rPr lang="ja-JP" altLang="en-US" sz="2400" dirty="0" smtClean="0"/>
              <a:t>　覚醒時に得た重要な情報を再生し定着させるのが夢</a:t>
            </a:r>
          </a:p>
          <a:p>
            <a:pPr eaLnBrk="1" hangingPunct="1">
              <a:buFontTx/>
              <a:buNone/>
            </a:pPr>
            <a:r>
              <a:rPr lang="ja-JP" altLang="en-US" sz="2800" dirty="0" smtClean="0">
                <a:solidFill>
                  <a:srgbClr val="CC0000"/>
                </a:solidFill>
              </a:rPr>
              <a:t>・活性化・合成仮説：ホブソン、マッカーリー</a:t>
            </a:r>
            <a:r>
              <a:rPr lang="en-US" altLang="ja-JP" sz="2800" dirty="0" smtClean="0">
                <a:solidFill>
                  <a:srgbClr val="CC0000"/>
                </a:solidFill>
              </a:rPr>
              <a:t>(1977)</a:t>
            </a:r>
          </a:p>
          <a:p>
            <a:pPr eaLnBrk="1" hangingPunct="1">
              <a:buFontTx/>
              <a:buNone/>
            </a:pPr>
            <a:r>
              <a:rPr lang="ja-JP" altLang="en-US" sz="2400" dirty="0" smtClean="0"/>
              <a:t>　レム睡眠時に脳幹内部から発されるランダムな信号により、大脳皮質が活性化され、夢が合成される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714500"/>
            <a:ext cx="8229600" cy="4310063"/>
          </a:xfrm>
        </p:spPr>
        <p:txBody>
          <a:bodyPr/>
          <a:lstStyle/>
          <a:p>
            <a:pPr eaLnBrk="1" hangingPunct="1">
              <a:buFontTx/>
              <a:buNone/>
            </a:pPr>
            <a:r>
              <a:rPr lang="ja-JP" altLang="en-US" sz="2800" smtClean="0">
                <a:solidFill>
                  <a:srgbClr val="CC0000"/>
                </a:solidFill>
              </a:rPr>
              <a:t>・シュミレーション仮説：ジュヴェー </a:t>
            </a:r>
            <a:r>
              <a:rPr lang="en-US" altLang="ja-JP" sz="2800" smtClean="0">
                <a:solidFill>
                  <a:srgbClr val="CC0000"/>
                </a:solidFill>
              </a:rPr>
              <a:t>(1978)</a:t>
            </a:r>
          </a:p>
          <a:p>
            <a:pPr eaLnBrk="1" hangingPunct="1">
              <a:buFontTx/>
              <a:buNone/>
            </a:pPr>
            <a:r>
              <a:rPr lang="ja-JP" altLang="en-US" sz="2800" smtClean="0">
                <a:solidFill>
                  <a:srgbClr val="CC0000"/>
                </a:solidFill>
              </a:rPr>
              <a:t>　</a:t>
            </a:r>
            <a:r>
              <a:rPr lang="ja-JP" altLang="en-US" sz="2400" smtClean="0"/>
              <a:t>レム睡眠時、脳と感覚や行動の実行器官を分け、</a:t>
            </a:r>
          </a:p>
          <a:p>
            <a:pPr eaLnBrk="1" hangingPunct="1">
              <a:buFontTx/>
              <a:buNone/>
            </a:pPr>
            <a:r>
              <a:rPr lang="ja-JP" altLang="en-US" sz="2400" smtClean="0"/>
              <a:t>　覚醒時の行動を脳だけでシミュレーションするのが夢</a:t>
            </a:r>
          </a:p>
          <a:p>
            <a:pPr eaLnBrk="1" hangingPunct="1">
              <a:buFontTx/>
              <a:buNone/>
            </a:pPr>
            <a:endParaRPr lang="ja-JP" altLang="en-US" sz="2400" smtClean="0"/>
          </a:p>
          <a:p>
            <a:pPr eaLnBrk="1" hangingPunct="1">
              <a:buFontTx/>
              <a:buNone/>
            </a:pPr>
            <a:r>
              <a:rPr lang="ja-JP" altLang="en-US" sz="2800" smtClean="0">
                <a:solidFill>
                  <a:srgbClr val="CC0000"/>
                </a:solidFill>
              </a:rPr>
              <a:t>・感覚映像・自由連想仮説：大熊</a:t>
            </a:r>
            <a:r>
              <a:rPr lang="en-US" altLang="ja-JP" sz="2800" smtClean="0">
                <a:solidFill>
                  <a:srgbClr val="CC0000"/>
                </a:solidFill>
              </a:rPr>
              <a:t>(1988)</a:t>
            </a:r>
          </a:p>
          <a:p>
            <a:pPr eaLnBrk="1" hangingPunct="1">
              <a:buFontTx/>
              <a:buNone/>
            </a:pPr>
            <a:r>
              <a:rPr lang="ja-JP" altLang="en-US" sz="2400" smtClean="0"/>
              <a:t>　レム睡眠時、急速な眼球運動が起こるたびに、</a:t>
            </a:r>
          </a:p>
          <a:p>
            <a:pPr eaLnBrk="1" hangingPunct="1">
              <a:buFontTx/>
              <a:buNone/>
            </a:pPr>
            <a:r>
              <a:rPr lang="ja-JP" altLang="en-US" sz="2400" smtClean="0"/>
              <a:t>　それをきっかけとした視覚映像が出現し、</a:t>
            </a:r>
          </a:p>
          <a:p>
            <a:pPr eaLnBrk="1" hangingPunct="1">
              <a:buFontTx/>
              <a:buNone/>
            </a:pPr>
            <a:r>
              <a:rPr lang="ja-JP" altLang="en-US" sz="2400" smtClean="0"/>
              <a:t>　次々に連想が起こってストーリーが展開するのが夢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922337"/>
          </a:xfrm>
        </p:spPr>
        <p:txBody>
          <a:bodyPr/>
          <a:lstStyle/>
          <a:p>
            <a:pPr eaLnBrk="1" hangingPunct="1"/>
            <a:r>
              <a:rPr lang="en-US" altLang="ja-JP" dirty="0" smtClean="0">
                <a:solidFill>
                  <a:schemeClr val="accent2"/>
                </a:solidFill>
              </a:rPr>
              <a:t/>
            </a:r>
            <a:br>
              <a:rPr lang="en-US" altLang="ja-JP" dirty="0" smtClean="0">
                <a:solidFill>
                  <a:schemeClr val="accent2"/>
                </a:solidFill>
              </a:rPr>
            </a:br>
            <a:r>
              <a:rPr lang="en-US" altLang="ja-JP" dirty="0" smtClean="0">
                <a:solidFill>
                  <a:schemeClr val="accent2"/>
                </a:solidFill>
              </a:rPr>
              <a:t/>
            </a:r>
            <a:br>
              <a:rPr lang="en-US" altLang="ja-JP" dirty="0" smtClean="0">
                <a:solidFill>
                  <a:schemeClr val="accent2"/>
                </a:solidFill>
              </a:rPr>
            </a:br>
            <a:r>
              <a:rPr lang="en-US" altLang="ja-JP" dirty="0" smtClean="0">
                <a:solidFill>
                  <a:schemeClr val="accent2"/>
                </a:solidFill>
              </a:rPr>
              <a:t/>
            </a:r>
            <a:br>
              <a:rPr lang="en-US" altLang="ja-JP" dirty="0" smtClean="0">
                <a:solidFill>
                  <a:schemeClr val="accent2"/>
                </a:solidFill>
              </a:rPr>
            </a:br>
            <a:r>
              <a:rPr lang="en-US" altLang="ja-JP" dirty="0" smtClean="0">
                <a:solidFill>
                  <a:schemeClr val="accent2"/>
                </a:solidFill>
              </a:rPr>
              <a:t/>
            </a:r>
            <a:br>
              <a:rPr lang="en-US" altLang="ja-JP" dirty="0" smtClean="0">
                <a:solidFill>
                  <a:schemeClr val="accent2"/>
                </a:solidFill>
              </a:rPr>
            </a:br>
            <a:r>
              <a:rPr lang="en-US" altLang="ja-JP" dirty="0" smtClean="0">
                <a:solidFill>
                  <a:schemeClr val="accent2"/>
                </a:solidFill>
              </a:rPr>
              <a:t/>
            </a:r>
            <a:br>
              <a:rPr lang="en-US" altLang="ja-JP" dirty="0" smtClean="0">
                <a:solidFill>
                  <a:schemeClr val="accent2"/>
                </a:solidFill>
              </a:rPr>
            </a:br>
            <a:r>
              <a:rPr lang="ja-JP" altLang="en-US" dirty="0" smtClean="0">
                <a:solidFill>
                  <a:schemeClr val="accent2"/>
                </a:solidFill>
              </a:rPr>
              <a:t>夢のメカニズム</a:t>
            </a:r>
            <a:r>
              <a:rPr lang="en-US" altLang="ja-JP" dirty="0" smtClean="0">
                <a:solidFill>
                  <a:schemeClr val="accent2"/>
                </a:solidFill>
              </a:rPr>
              <a:t/>
            </a:r>
            <a:br>
              <a:rPr lang="en-US" altLang="ja-JP" dirty="0" smtClean="0">
                <a:solidFill>
                  <a:schemeClr val="accent2"/>
                </a:solidFill>
              </a:rPr>
            </a:br>
            <a:r>
              <a:rPr lang="ja-JP" altLang="en-US" sz="2800" dirty="0" smtClean="0">
                <a:solidFill>
                  <a:schemeClr val="accent2"/>
                </a:solidFill>
              </a:rPr>
              <a:t>夢はいつ見るのか</a:t>
            </a:r>
            <a:endParaRPr lang="ja-JP" altLang="en-US" sz="2800" dirty="0" smtClean="0">
              <a:solidFill>
                <a:schemeClr val="accent2"/>
              </a:solidFill>
            </a:endParaRPr>
          </a:p>
        </p:txBody>
      </p:sp>
      <p:sp>
        <p:nvSpPr>
          <p:cNvPr id="4099" name="Rectangle 3"/>
          <p:cNvSpPr>
            <a:spLocks noGrp="1" noChangeArrowheads="1"/>
          </p:cNvSpPr>
          <p:nvPr>
            <p:ph idx="1"/>
          </p:nvPr>
        </p:nvSpPr>
        <p:spPr>
          <a:xfrm>
            <a:off x="914400" y="1357298"/>
            <a:ext cx="8229600" cy="4967287"/>
          </a:xfrm>
        </p:spPr>
        <p:txBody>
          <a:bodyPr/>
          <a:lstStyle/>
          <a:p>
            <a:pPr eaLnBrk="1" hangingPunct="1">
              <a:lnSpc>
                <a:spcPct val="90000"/>
              </a:lnSpc>
              <a:buFontTx/>
              <a:buNone/>
            </a:pPr>
            <a:r>
              <a:rPr lang="ja-JP" altLang="en-US" sz="2800" dirty="0" smtClean="0">
                <a:solidFill>
                  <a:srgbClr val="CC0000"/>
                </a:solidFill>
              </a:rPr>
              <a:t>・</a:t>
            </a:r>
            <a:r>
              <a:rPr lang="ja-JP" altLang="en-US" sz="2800" dirty="0" smtClean="0">
                <a:solidFill>
                  <a:srgbClr val="CC0000"/>
                </a:solidFill>
              </a:rPr>
              <a:t>レム</a:t>
            </a:r>
            <a:r>
              <a:rPr lang="ja-JP" altLang="en-US" sz="2800" dirty="0" smtClean="0">
                <a:solidFill>
                  <a:srgbClr val="CC0000"/>
                </a:solidFill>
              </a:rPr>
              <a:t>睡眠</a:t>
            </a:r>
            <a:endParaRPr lang="en-US" altLang="ja-JP" sz="2800" dirty="0" smtClean="0">
              <a:solidFill>
                <a:srgbClr val="CC0000"/>
              </a:solidFill>
            </a:endParaRPr>
          </a:p>
          <a:p>
            <a:pPr eaLnBrk="1" hangingPunct="1">
              <a:lnSpc>
                <a:spcPct val="90000"/>
              </a:lnSpc>
              <a:buFontTx/>
              <a:buNone/>
            </a:pPr>
            <a:r>
              <a:rPr lang="en-US" altLang="ja-JP" sz="2400" dirty="0" smtClean="0"/>
              <a:t>1950</a:t>
            </a:r>
            <a:r>
              <a:rPr lang="ja-JP" altLang="en-US" sz="2400" dirty="0" smtClean="0"/>
              <a:t>年代前半、クライトマンとアゼリンスキーにより発見される。</a:t>
            </a:r>
          </a:p>
          <a:p>
            <a:pPr eaLnBrk="1" hangingPunct="1">
              <a:lnSpc>
                <a:spcPct val="90000"/>
              </a:lnSpc>
              <a:buFontTx/>
              <a:buNone/>
            </a:pPr>
            <a:endParaRPr lang="ja-JP" altLang="en-US" sz="2000" dirty="0" smtClean="0"/>
          </a:p>
          <a:p>
            <a:pPr eaLnBrk="1" hangingPunct="1">
              <a:lnSpc>
                <a:spcPct val="90000"/>
              </a:lnSpc>
              <a:buFontTx/>
              <a:buNone/>
            </a:pPr>
            <a:r>
              <a:rPr lang="ja-JP" altLang="en-US" sz="2400" dirty="0" smtClean="0"/>
              <a:t>幼児の睡眠中に、</a:t>
            </a:r>
          </a:p>
          <a:p>
            <a:pPr eaLnBrk="1" hangingPunct="1">
              <a:lnSpc>
                <a:spcPct val="90000"/>
              </a:lnSpc>
              <a:buFontTx/>
              <a:buNone/>
            </a:pPr>
            <a:r>
              <a:rPr lang="ja-JP" altLang="en-US" sz="2400" dirty="0" smtClean="0"/>
              <a:t>急速な眼球運動</a:t>
            </a:r>
            <a:r>
              <a:rPr lang="en-US" altLang="ja-JP" sz="2400" dirty="0" smtClean="0"/>
              <a:t>(</a:t>
            </a:r>
            <a:r>
              <a:rPr lang="en-US" altLang="ja-JP" sz="2400" dirty="0" smtClean="0">
                <a:latin typeface="ＭＳ Ｐゴシック" charset="-128"/>
              </a:rPr>
              <a:t>Rapid eye movements ; REMs)</a:t>
            </a:r>
            <a:r>
              <a:rPr lang="ja-JP" altLang="en-US" sz="2400" dirty="0" smtClean="0">
                <a:latin typeface="ＭＳ Ｐゴシック" charset="-128"/>
              </a:rPr>
              <a:t>　を観察</a:t>
            </a:r>
            <a:r>
              <a:rPr lang="ja-JP" altLang="en-US" sz="2400" dirty="0" smtClean="0"/>
              <a:t> </a:t>
            </a:r>
          </a:p>
          <a:p>
            <a:pPr eaLnBrk="1" hangingPunct="1">
              <a:lnSpc>
                <a:spcPct val="90000"/>
              </a:lnSpc>
              <a:buFontTx/>
              <a:buNone/>
            </a:pPr>
            <a:r>
              <a:rPr lang="ja-JP" altLang="en-US" sz="2400" dirty="0" smtClean="0"/>
              <a:t>→　大人にも睡眠中、同様の現象</a:t>
            </a:r>
          </a:p>
          <a:p>
            <a:pPr eaLnBrk="1" hangingPunct="1">
              <a:lnSpc>
                <a:spcPct val="90000"/>
              </a:lnSpc>
              <a:buFontTx/>
              <a:buNone/>
            </a:pPr>
            <a:endParaRPr lang="ja-JP" altLang="en-US" sz="2400" dirty="0" smtClean="0"/>
          </a:p>
          <a:p>
            <a:pPr eaLnBrk="1" hangingPunct="1">
              <a:lnSpc>
                <a:spcPct val="90000"/>
              </a:lnSpc>
              <a:buFontTx/>
              <a:buNone/>
            </a:pPr>
            <a:r>
              <a:rPr lang="ja-JP" altLang="en-US" sz="2800" dirty="0" smtClean="0">
                <a:solidFill>
                  <a:srgbClr val="CC0000"/>
                </a:solidFill>
              </a:rPr>
              <a:t>・夢とレム睡眠</a:t>
            </a:r>
          </a:p>
          <a:p>
            <a:pPr eaLnBrk="1" hangingPunct="1">
              <a:lnSpc>
                <a:spcPct val="90000"/>
              </a:lnSpc>
              <a:buFontTx/>
              <a:buNone/>
            </a:pPr>
            <a:r>
              <a:rPr lang="ja-JP" altLang="en-US" sz="2400" dirty="0" smtClean="0"/>
              <a:t>レム睡眠中の被験者を起こし、夢を見ていたか調べる実験</a:t>
            </a:r>
          </a:p>
          <a:p>
            <a:pPr eaLnBrk="1" hangingPunct="1">
              <a:lnSpc>
                <a:spcPct val="90000"/>
              </a:lnSpc>
              <a:buFontTx/>
              <a:buNone/>
            </a:pPr>
            <a:r>
              <a:rPr lang="ja-JP" altLang="en-US" sz="2400" dirty="0" smtClean="0"/>
              <a:t>→</a:t>
            </a:r>
            <a:r>
              <a:rPr lang="en-US" altLang="ja-JP" sz="2400" dirty="0" smtClean="0"/>
              <a:t>80</a:t>
            </a:r>
            <a:r>
              <a:rPr lang="ja-JP" altLang="en-US" sz="2400" dirty="0" smtClean="0"/>
              <a:t>％の被験者が夢を見ていた</a:t>
            </a:r>
          </a:p>
          <a:p>
            <a:pPr eaLnBrk="1" hangingPunct="1">
              <a:lnSpc>
                <a:spcPct val="90000"/>
              </a:lnSpc>
              <a:buFontTx/>
              <a:buNone/>
            </a:pPr>
            <a:r>
              <a:rPr lang="ja-JP" altLang="en-US"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22337"/>
          </a:xfrm>
        </p:spPr>
        <p:txBody>
          <a:bodyPr/>
          <a:lstStyle/>
          <a:p>
            <a:pPr eaLnBrk="1" hangingPunct="1"/>
            <a:r>
              <a:rPr lang="ja-JP" altLang="en-US" smtClean="0">
                <a:solidFill>
                  <a:schemeClr val="accent2"/>
                </a:solidFill>
              </a:rPr>
              <a:t>活性化・合成仮説</a:t>
            </a:r>
          </a:p>
        </p:txBody>
      </p:sp>
      <p:sp>
        <p:nvSpPr>
          <p:cNvPr id="12291" name="Rectangle 3"/>
          <p:cNvSpPr>
            <a:spLocks noGrp="1" noChangeArrowheads="1"/>
          </p:cNvSpPr>
          <p:nvPr>
            <p:ph idx="1"/>
          </p:nvPr>
        </p:nvSpPr>
        <p:spPr>
          <a:xfrm>
            <a:off x="1428750" y="1285875"/>
            <a:ext cx="7115175" cy="4857750"/>
          </a:xfrm>
        </p:spPr>
        <p:txBody>
          <a:bodyPr/>
          <a:lstStyle/>
          <a:p>
            <a:pPr eaLnBrk="1" hangingPunct="1">
              <a:lnSpc>
                <a:spcPct val="90000"/>
              </a:lnSpc>
              <a:buFontTx/>
              <a:buNone/>
            </a:pPr>
            <a:r>
              <a:rPr lang="ja-JP" altLang="en-US" sz="2400" smtClean="0"/>
              <a:t>夢の原因：</a:t>
            </a:r>
          </a:p>
          <a:p>
            <a:pPr eaLnBrk="1" hangingPunct="1">
              <a:lnSpc>
                <a:spcPct val="90000"/>
              </a:lnSpc>
              <a:buFontTx/>
              <a:buNone/>
            </a:pPr>
            <a:r>
              <a:rPr lang="ja-JP" altLang="en-US" sz="2400" smtClean="0"/>
              <a:t>レム睡眠中の脳の</a:t>
            </a:r>
            <a:r>
              <a:rPr lang="ja-JP" altLang="en-US" sz="2400" b="1" smtClean="0"/>
              <a:t>活性化　</a:t>
            </a:r>
            <a:r>
              <a:rPr lang="en-US" altLang="ja-JP" sz="2400" smtClean="0"/>
              <a:t>(</a:t>
            </a:r>
            <a:r>
              <a:rPr lang="ja-JP" altLang="en-US" sz="2400" smtClean="0"/>
              <a:t>脳幹からのランダムな信号による</a:t>
            </a:r>
            <a:r>
              <a:rPr lang="en-US" altLang="ja-JP" sz="2400" smtClean="0"/>
              <a:t>)</a:t>
            </a:r>
          </a:p>
          <a:p>
            <a:pPr eaLnBrk="1" hangingPunct="1">
              <a:lnSpc>
                <a:spcPct val="90000"/>
              </a:lnSpc>
              <a:buFontTx/>
              <a:buNone/>
            </a:pPr>
            <a:endParaRPr lang="en-US" altLang="ja-JP" sz="2400" smtClean="0"/>
          </a:p>
          <a:p>
            <a:pPr eaLnBrk="1" hangingPunct="1">
              <a:lnSpc>
                <a:spcPct val="90000"/>
              </a:lnSpc>
              <a:buFontTx/>
              <a:buNone/>
            </a:pPr>
            <a:r>
              <a:rPr lang="ja-JP" altLang="en-US" sz="2400" smtClean="0"/>
              <a:t>高次視覚中枢の</a:t>
            </a:r>
            <a:r>
              <a:rPr lang="ja-JP" altLang="en-US" sz="2400" smtClean="0">
                <a:solidFill>
                  <a:srgbClr val="FF3300"/>
                </a:solidFill>
              </a:rPr>
              <a:t>活性化</a:t>
            </a:r>
            <a:r>
              <a:rPr lang="ja-JP" altLang="en-US" sz="2400" smtClean="0"/>
              <a:t>→視覚現象を引き起こす</a:t>
            </a:r>
          </a:p>
          <a:p>
            <a:pPr eaLnBrk="1" hangingPunct="1">
              <a:lnSpc>
                <a:spcPct val="90000"/>
              </a:lnSpc>
              <a:buFontTx/>
              <a:buNone/>
            </a:pPr>
            <a:r>
              <a:rPr lang="ja-JP" altLang="en-US" sz="2400" smtClean="0"/>
              <a:t>辺縁系の</a:t>
            </a:r>
            <a:r>
              <a:rPr lang="ja-JP" altLang="en-US" sz="2400" smtClean="0">
                <a:solidFill>
                  <a:srgbClr val="FF3300"/>
                </a:solidFill>
              </a:rPr>
              <a:t>活性化</a:t>
            </a:r>
            <a:r>
              <a:rPr lang="ja-JP" altLang="en-US" sz="2400" smtClean="0"/>
              <a:t>→情動にかかわる</a:t>
            </a:r>
          </a:p>
          <a:p>
            <a:pPr eaLnBrk="1" hangingPunct="1">
              <a:lnSpc>
                <a:spcPct val="90000"/>
              </a:lnSpc>
              <a:buFontTx/>
              <a:buNone/>
            </a:pPr>
            <a:endParaRPr lang="ja-JP" altLang="en-US" sz="2400" smtClean="0"/>
          </a:p>
          <a:p>
            <a:pPr eaLnBrk="1" hangingPunct="1">
              <a:lnSpc>
                <a:spcPct val="90000"/>
              </a:lnSpc>
              <a:buFontTx/>
              <a:buNone/>
            </a:pPr>
            <a:r>
              <a:rPr lang="ja-JP" altLang="en-US" sz="2400" smtClean="0"/>
              <a:t>逆に</a:t>
            </a:r>
            <a:r>
              <a:rPr lang="ja-JP" altLang="en-US" sz="2400" b="1" smtClean="0">
                <a:solidFill>
                  <a:schemeClr val="accent2"/>
                </a:solidFill>
              </a:rPr>
              <a:t>不活性化する部分</a:t>
            </a:r>
            <a:r>
              <a:rPr lang="ja-JP" altLang="en-US" sz="2400" smtClean="0"/>
              <a:t>もある</a:t>
            </a:r>
          </a:p>
          <a:p>
            <a:pPr eaLnBrk="1" hangingPunct="1">
              <a:lnSpc>
                <a:spcPct val="90000"/>
              </a:lnSpc>
              <a:buFontTx/>
              <a:buNone/>
            </a:pPr>
            <a:r>
              <a:rPr lang="ja-JP" altLang="en-US" sz="2400" smtClean="0"/>
              <a:t>→学習、注意、記憶、推論などを担う分野</a:t>
            </a:r>
          </a:p>
          <a:p>
            <a:pPr eaLnBrk="1" hangingPunct="1">
              <a:lnSpc>
                <a:spcPct val="90000"/>
              </a:lnSpc>
              <a:buFontTx/>
              <a:buNone/>
            </a:pPr>
            <a:endParaRPr lang="ja-JP" altLang="en-US" sz="2400" smtClean="0"/>
          </a:p>
          <a:p>
            <a:pPr eaLnBrk="1" hangingPunct="1">
              <a:lnSpc>
                <a:spcPct val="90000"/>
              </a:lnSpc>
              <a:buFontTx/>
              <a:buNone/>
            </a:pPr>
            <a:r>
              <a:rPr lang="en-US" altLang="ja-JP" sz="2000" smtClean="0"/>
              <a:t>※</a:t>
            </a:r>
            <a:r>
              <a:rPr lang="ja-JP" altLang="en-US" sz="2000" smtClean="0"/>
              <a:t>　</a:t>
            </a:r>
            <a:r>
              <a:rPr lang="ja-JP" altLang="en-US" sz="2400" smtClean="0"/>
              <a:t>夢がこのことから、夢が</a:t>
            </a:r>
            <a:r>
              <a:rPr lang="ja-JP" altLang="en-US" sz="2400" smtClean="0">
                <a:solidFill>
                  <a:srgbClr val="FF3300"/>
                </a:solidFill>
              </a:rPr>
              <a:t>直観的</a:t>
            </a:r>
            <a:r>
              <a:rPr lang="ja-JP" altLang="en-US" sz="2400" smtClean="0"/>
              <a:t>で</a:t>
            </a:r>
            <a:r>
              <a:rPr lang="ja-JP" altLang="en-US" sz="2400" smtClean="0">
                <a:solidFill>
                  <a:srgbClr val="FF3300"/>
                </a:solidFill>
              </a:rPr>
              <a:t>情動的</a:t>
            </a:r>
            <a:r>
              <a:rPr lang="ja-JP" altLang="en-US" sz="2400" smtClean="0"/>
              <a:t>、</a:t>
            </a:r>
            <a:r>
              <a:rPr lang="ja-JP" altLang="en-US" sz="2400" smtClean="0">
                <a:solidFill>
                  <a:srgbClr val="FF3300"/>
                </a:solidFill>
              </a:rPr>
              <a:t>知覚が鋭敏</a:t>
            </a:r>
            <a:r>
              <a:rPr lang="ja-JP" altLang="en-US" sz="2400" smtClean="0"/>
              <a:t>、</a:t>
            </a:r>
            <a:r>
              <a:rPr lang="ja-JP" altLang="en-US" sz="2400" smtClean="0">
                <a:solidFill>
                  <a:srgbClr val="FF3300"/>
                </a:solidFill>
              </a:rPr>
              <a:t>連想性が強く</a:t>
            </a:r>
            <a:r>
              <a:rPr lang="ja-JP" altLang="en-US" sz="2400" smtClean="0"/>
              <a:t>、逆に</a:t>
            </a:r>
            <a:r>
              <a:rPr lang="ja-JP" altLang="en-US" sz="2400" smtClean="0">
                <a:solidFill>
                  <a:schemeClr val="accent2"/>
                </a:solidFill>
              </a:rPr>
              <a:t>適切な状況判断ができず</a:t>
            </a:r>
            <a:r>
              <a:rPr lang="ja-JP" altLang="en-US" sz="2400" smtClean="0"/>
              <a:t>、</a:t>
            </a:r>
            <a:r>
              <a:rPr lang="ja-JP" altLang="en-US" sz="2400" smtClean="0">
                <a:solidFill>
                  <a:schemeClr val="accent2"/>
                </a:solidFill>
              </a:rPr>
              <a:t>いつ・どこ・誰といった把握がしにくいこと</a:t>
            </a:r>
            <a:r>
              <a:rPr lang="ja-JP" altLang="en-US" sz="2400" smtClean="0"/>
              <a:t>が説明できる。</a:t>
            </a:r>
          </a:p>
          <a:p>
            <a:pPr eaLnBrk="1" hangingPunct="1">
              <a:lnSpc>
                <a:spcPct val="90000"/>
              </a:lnSpc>
              <a:buFontTx/>
              <a:buNone/>
            </a:pPr>
            <a:endParaRPr lang="en-US" altLang="ja-JP"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3"/>
          <p:cNvSpPr txBox="1">
            <a:spLocks noChangeArrowheads="1"/>
          </p:cNvSpPr>
          <p:nvPr/>
        </p:nvSpPr>
        <p:spPr bwMode="auto">
          <a:xfrm>
            <a:off x="1000125" y="357188"/>
            <a:ext cx="6715125" cy="584200"/>
          </a:xfrm>
          <a:prstGeom prst="rect">
            <a:avLst/>
          </a:prstGeom>
          <a:noFill/>
          <a:ln w="9525">
            <a:noFill/>
            <a:miter lim="800000"/>
            <a:headEnd/>
            <a:tailEnd/>
          </a:ln>
        </p:spPr>
        <p:txBody>
          <a:bodyPr>
            <a:spAutoFit/>
          </a:bodyPr>
          <a:lstStyle/>
          <a:p>
            <a:r>
              <a:rPr lang="ja-JP" altLang="en-US" sz="3200" b="1"/>
              <a:t>夢の映像の発生</a:t>
            </a:r>
            <a:r>
              <a:rPr lang="ja-JP" altLang="en-US" sz="2400"/>
              <a:t>・・・活性化の過程</a:t>
            </a:r>
          </a:p>
        </p:txBody>
      </p:sp>
      <p:sp>
        <p:nvSpPr>
          <p:cNvPr id="17411" name="テキスト ボックス 4"/>
          <p:cNvSpPr txBox="1">
            <a:spLocks noChangeArrowheads="1"/>
          </p:cNvSpPr>
          <p:nvPr/>
        </p:nvSpPr>
        <p:spPr bwMode="auto">
          <a:xfrm>
            <a:off x="1357313" y="2643188"/>
            <a:ext cx="6500812" cy="400050"/>
          </a:xfrm>
          <a:prstGeom prst="rect">
            <a:avLst/>
          </a:prstGeom>
          <a:noFill/>
          <a:ln w="9525">
            <a:noFill/>
            <a:miter lim="800000"/>
            <a:headEnd/>
            <a:tailEnd/>
          </a:ln>
        </p:spPr>
        <p:txBody>
          <a:bodyPr>
            <a:spAutoFit/>
          </a:bodyPr>
          <a:lstStyle/>
          <a:p>
            <a:r>
              <a:rPr lang="ja-JP" altLang="en-US" sz="2000"/>
              <a:t>脳幹から自発的に発せられるランダムな信号（</a:t>
            </a:r>
            <a:r>
              <a:rPr lang="en-US" altLang="ja-JP" sz="2000"/>
              <a:t>PGO</a:t>
            </a:r>
            <a:r>
              <a:rPr lang="ja-JP" altLang="en-US" sz="2000"/>
              <a:t>波）が</a:t>
            </a:r>
          </a:p>
        </p:txBody>
      </p:sp>
      <p:sp>
        <p:nvSpPr>
          <p:cNvPr id="17412" name="テキスト ボックス 5"/>
          <p:cNvSpPr txBox="1">
            <a:spLocks noChangeArrowheads="1"/>
          </p:cNvSpPr>
          <p:nvPr/>
        </p:nvSpPr>
        <p:spPr bwMode="auto">
          <a:xfrm>
            <a:off x="2857500" y="3000375"/>
            <a:ext cx="3500438" cy="400050"/>
          </a:xfrm>
          <a:prstGeom prst="rect">
            <a:avLst/>
          </a:prstGeom>
          <a:noFill/>
          <a:ln w="9525">
            <a:noFill/>
            <a:miter lim="800000"/>
            <a:headEnd/>
            <a:tailEnd/>
          </a:ln>
        </p:spPr>
        <p:txBody>
          <a:bodyPr>
            <a:spAutoFit/>
          </a:bodyPr>
          <a:lstStyle/>
          <a:p>
            <a:r>
              <a:rPr lang="ja-JP" altLang="en-US" sz="2000"/>
              <a:t>大脳皮質の感覚経路を刺激</a:t>
            </a:r>
          </a:p>
        </p:txBody>
      </p:sp>
      <p:sp>
        <p:nvSpPr>
          <p:cNvPr id="17413" name="テキスト ボックス 6"/>
          <p:cNvSpPr txBox="1">
            <a:spLocks noChangeArrowheads="1"/>
          </p:cNvSpPr>
          <p:nvPr/>
        </p:nvSpPr>
        <p:spPr bwMode="auto">
          <a:xfrm>
            <a:off x="3500438" y="4357688"/>
            <a:ext cx="2286000" cy="461962"/>
          </a:xfrm>
          <a:prstGeom prst="rect">
            <a:avLst/>
          </a:prstGeom>
          <a:noFill/>
          <a:ln w="9525">
            <a:noFill/>
            <a:miter lim="800000"/>
            <a:headEnd/>
            <a:tailEnd/>
          </a:ln>
        </p:spPr>
        <p:txBody>
          <a:bodyPr>
            <a:spAutoFit/>
          </a:bodyPr>
          <a:lstStyle/>
          <a:p>
            <a:r>
              <a:rPr lang="ja-JP" altLang="en-US" sz="2400"/>
              <a:t>知覚が作られる</a:t>
            </a:r>
          </a:p>
        </p:txBody>
      </p:sp>
      <p:sp>
        <p:nvSpPr>
          <p:cNvPr id="17414" name="テキスト ボックス 7"/>
          <p:cNvSpPr txBox="1">
            <a:spLocks noChangeArrowheads="1"/>
          </p:cNvSpPr>
          <p:nvPr/>
        </p:nvSpPr>
        <p:spPr bwMode="auto">
          <a:xfrm>
            <a:off x="2286000" y="5672138"/>
            <a:ext cx="5143500" cy="400050"/>
          </a:xfrm>
          <a:prstGeom prst="rect">
            <a:avLst/>
          </a:prstGeom>
          <a:noFill/>
          <a:ln w="9525">
            <a:noFill/>
            <a:miter lim="800000"/>
            <a:headEnd/>
            <a:tailEnd/>
          </a:ln>
        </p:spPr>
        <p:txBody>
          <a:bodyPr>
            <a:spAutoFit/>
          </a:bodyPr>
          <a:lstStyle/>
          <a:p>
            <a:r>
              <a:rPr lang="ja-JP" altLang="en-US" sz="2000"/>
              <a:t>普段よく使っている脳細胞が反応しやすい</a:t>
            </a:r>
          </a:p>
        </p:txBody>
      </p:sp>
      <p:sp>
        <p:nvSpPr>
          <p:cNvPr id="9" name="下矢印 8"/>
          <p:cNvSpPr/>
          <p:nvPr/>
        </p:nvSpPr>
        <p:spPr>
          <a:xfrm>
            <a:off x="4357688" y="3714750"/>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16" name="テキスト ボックス 9"/>
          <p:cNvSpPr txBox="1">
            <a:spLocks noChangeArrowheads="1"/>
          </p:cNvSpPr>
          <p:nvPr/>
        </p:nvSpPr>
        <p:spPr bwMode="auto">
          <a:xfrm>
            <a:off x="3429000" y="4773613"/>
            <a:ext cx="2714625" cy="369887"/>
          </a:xfrm>
          <a:prstGeom prst="rect">
            <a:avLst/>
          </a:prstGeom>
          <a:noFill/>
          <a:ln w="9525">
            <a:noFill/>
            <a:miter lim="800000"/>
            <a:headEnd/>
            <a:tailEnd/>
          </a:ln>
        </p:spPr>
        <p:txBody>
          <a:bodyPr>
            <a:spAutoFit/>
          </a:bodyPr>
          <a:lstStyle/>
          <a:p>
            <a:r>
              <a:rPr lang="ja-JP" altLang="en-US"/>
              <a:t>（視覚，聴覚，触覚．．．）</a:t>
            </a:r>
          </a:p>
        </p:txBody>
      </p:sp>
      <p:sp>
        <p:nvSpPr>
          <p:cNvPr id="11" name="星 7 10"/>
          <p:cNvSpPr/>
          <p:nvPr/>
        </p:nvSpPr>
        <p:spPr>
          <a:xfrm>
            <a:off x="5857875" y="4286250"/>
            <a:ext cx="2928938" cy="785813"/>
          </a:xfrm>
          <a:prstGeom prst="star7">
            <a:avLst/>
          </a:prstGeom>
          <a:noFill/>
          <a:ln>
            <a:solidFill>
              <a:srgbClr val="FF0000">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18" name="テキスト ボックス 11"/>
          <p:cNvSpPr txBox="1">
            <a:spLocks noChangeArrowheads="1"/>
          </p:cNvSpPr>
          <p:nvPr/>
        </p:nvSpPr>
        <p:spPr bwMode="auto">
          <a:xfrm>
            <a:off x="6715125" y="4467225"/>
            <a:ext cx="1714500" cy="461963"/>
          </a:xfrm>
          <a:prstGeom prst="rect">
            <a:avLst/>
          </a:prstGeom>
          <a:noFill/>
          <a:ln w="9525">
            <a:noFill/>
            <a:miter lim="800000"/>
            <a:headEnd/>
            <a:tailEnd/>
          </a:ln>
        </p:spPr>
        <p:txBody>
          <a:bodyPr>
            <a:spAutoFit/>
          </a:bodyPr>
          <a:lstStyle/>
          <a:p>
            <a:r>
              <a:rPr lang="ja-JP" altLang="en-US" sz="2400" b="1"/>
              <a:t>夢の発生</a:t>
            </a:r>
          </a:p>
        </p:txBody>
      </p:sp>
      <p:sp>
        <p:nvSpPr>
          <p:cNvPr id="17419" name="テキスト ボックス 12"/>
          <p:cNvSpPr txBox="1">
            <a:spLocks noChangeArrowheads="1"/>
          </p:cNvSpPr>
          <p:nvPr/>
        </p:nvSpPr>
        <p:spPr bwMode="auto">
          <a:xfrm>
            <a:off x="2757488" y="1228725"/>
            <a:ext cx="2528887" cy="369888"/>
          </a:xfrm>
          <a:prstGeom prst="rect">
            <a:avLst/>
          </a:prstGeom>
          <a:noFill/>
          <a:ln w="9525">
            <a:noFill/>
            <a:miter lim="800000"/>
            <a:headEnd/>
            <a:tailEnd/>
          </a:ln>
        </p:spPr>
        <p:txBody>
          <a:bodyPr>
            <a:spAutoFit/>
          </a:bodyPr>
          <a:lstStyle/>
          <a:p>
            <a:r>
              <a:rPr lang="ja-JP" altLang="en-US"/>
              <a:t>夢を見るのはなぜ？</a:t>
            </a:r>
          </a:p>
        </p:txBody>
      </p:sp>
      <p:sp>
        <p:nvSpPr>
          <p:cNvPr id="14" name="正方形/長方形 13"/>
          <p:cNvSpPr/>
          <p:nvPr/>
        </p:nvSpPr>
        <p:spPr>
          <a:xfrm>
            <a:off x="1214438" y="2357438"/>
            <a:ext cx="6786562"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21" name="テキスト ボックス 14"/>
          <p:cNvSpPr txBox="1">
            <a:spLocks noChangeArrowheads="1"/>
          </p:cNvSpPr>
          <p:nvPr/>
        </p:nvSpPr>
        <p:spPr bwMode="auto">
          <a:xfrm>
            <a:off x="3035300" y="2071688"/>
            <a:ext cx="3322638" cy="461962"/>
          </a:xfrm>
          <a:prstGeom prst="rect">
            <a:avLst/>
          </a:prstGeom>
          <a:solidFill>
            <a:srgbClr val="FF9999"/>
          </a:solidFill>
          <a:ln w="9525">
            <a:noFill/>
            <a:miter lim="800000"/>
            <a:headEnd/>
            <a:tailEnd/>
          </a:ln>
        </p:spPr>
        <p:txBody>
          <a:bodyPr>
            <a:spAutoFit/>
          </a:bodyPr>
          <a:lstStyle/>
          <a:p>
            <a:r>
              <a:rPr lang="ja-JP" altLang="en-US" sz="2400"/>
              <a:t>レム睡眠中の</a:t>
            </a:r>
            <a:r>
              <a:rPr lang="en-US" altLang="ja-JP" sz="2400"/>
              <a:t>PGO</a:t>
            </a:r>
            <a:r>
              <a:rPr lang="ja-JP" altLang="en-US" sz="2400"/>
              <a:t>活動</a:t>
            </a:r>
          </a:p>
        </p:txBody>
      </p:sp>
      <p:sp>
        <p:nvSpPr>
          <p:cNvPr id="16" name="円形吹き出し 15"/>
          <p:cNvSpPr/>
          <p:nvPr/>
        </p:nvSpPr>
        <p:spPr>
          <a:xfrm>
            <a:off x="2500313" y="1071563"/>
            <a:ext cx="2571750" cy="642937"/>
          </a:xfrm>
          <a:prstGeom prst="wedgeEllipseCallout">
            <a:avLst>
              <a:gd name="adj1" fmla="val -31833"/>
              <a:gd name="adj2" fmla="val -7749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3"/>
          <p:cNvSpPr txBox="1">
            <a:spLocks noChangeArrowheads="1"/>
          </p:cNvSpPr>
          <p:nvPr/>
        </p:nvSpPr>
        <p:spPr bwMode="auto">
          <a:xfrm>
            <a:off x="1071563" y="214313"/>
            <a:ext cx="4714875" cy="584200"/>
          </a:xfrm>
          <a:prstGeom prst="rect">
            <a:avLst/>
          </a:prstGeom>
          <a:noFill/>
          <a:ln w="9525">
            <a:noFill/>
            <a:miter lim="800000"/>
            <a:headEnd/>
            <a:tailEnd/>
          </a:ln>
        </p:spPr>
        <p:txBody>
          <a:bodyPr>
            <a:spAutoFit/>
          </a:bodyPr>
          <a:lstStyle/>
          <a:p>
            <a:r>
              <a:rPr lang="ja-JP" altLang="en-US" sz="3200" b="1"/>
              <a:t>夢における運動</a:t>
            </a:r>
            <a:endParaRPr lang="ja-JP" altLang="en-US" sz="2400"/>
          </a:p>
        </p:txBody>
      </p:sp>
      <p:sp>
        <p:nvSpPr>
          <p:cNvPr id="18435" name="テキスト ボックス 4"/>
          <p:cNvSpPr txBox="1">
            <a:spLocks noChangeArrowheads="1"/>
          </p:cNvSpPr>
          <p:nvPr/>
        </p:nvSpPr>
        <p:spPr bwMode="auto">
          <a:xfrm>
            <a:off x="1928813" y="1000125"/>
            <a:ext cx="4000500" cy="369888"/>
          </a:xfrm>
          <a:prstGeom prst="rect">
            <a:avLst/>
          </a:prstGeom>
          <a:noFill/>
          <a:ln w="9525">
            <a:noFill/>
            <a:miter lim="800000"/>
            <a:headEnd/>
            <a:tailEnd/>
          </a:ln>
        </p:spPr>
        <p:txBody>
          <a:bodyPr>
            <a:spAutoFit/>
          </a:bodyPr>
          <a:lstStyle/>
          <a:p>
            <a:r>
              <a:rPr lang="ja-JP" altLang="en-US"/>
              <a:t>夢の中で動いている感覚があるのは？</a:t>
            </a:r>
          </a:p>
        </p:txBody>
      </p:sp>
      <p:sp>
        <p:nvSpPr>
          <p:cNvPr id="18436" name="テキスト ボックス 7"/>
          <p:cNvSpPr txBox="1">
            <a:spLocks noChangeArrowheads="1"/>
          </p:cNvSpPr>
          <p:nvPr/>
        </p:nvSpPr>
        <p:spPr bwMode="auto">
          <a:xfrm>
            <a:off x="857250" y="5500688"/>
            <a:ext cx="3357563" cy="400050"/>
          </a:xfrm>
          <a:prstGeom prst="rect">
            <a:avLst/>
          </a:prstGeom>
          <a:noFill/>
          <a:ln w="9525">
            <a:noFill/>
            <a:miter lim="800000"/>
            <a:headEnd/>
            <a:tailEnd/>
          </a:ln>
        </p:spPr>
        <p:txBody>
          <a:bodyPr>
            <a:spAutoFit/>
          </a:bodyPr>
          <a:lstStyle/>
          <a:p>
            <a:r>
              <a:rPr lang="ja-JP" altLang="en-US" sz="2000">
                <a:solidFill>
                  <a:srgbClr val="FF0000"/>
                </a:solidFill>
              </a:rPr>
              <a:t>実際に動くことがないのは？</a:t>
            </a:r>
            <a:endParaRPr lang="en-US" altLang="ja-JP" sz="2000">
              <a:solidFill>
                <a:srgbClr val="FF0000"/>
              </a:solidFill>
            </a:endParaRPr>
          </a:p>
        </p:txBody>
      </p:sp>
      <p:sp>
        <p:nvSpPr>
          <p:cNvPr id="18437" name="テキスト ボックス 8"/>
          <p:cNvSpPr txBox="1">
            <a:spLocks noChangeArrowheads="1"/>
          </p:cNvSpPr>
          <p:nvPr/>
        </p:nvSpPr>
        <p:spPr bwMode="auto">
          <a:xfrm>
            <a:off x="2979738" y="4694238"/>
            <a:ext cx="3286125" cy="461962"/>
          </a:xfrm>
          <a:prstGeom prst="rect">
            <a:avLst/>
          </a:prstGeom>
          <a:noFill/>
          <a:ln w="9525">
            <a:noFill/>
            <a:miter lim="800000"/>
            <a:headEnd/>
            <a:tailEnd/>
          </a:ln>
        </p:spPr>
        <p:txBody>
          <a:bodyPr>
            <a:spAutoFit/>
          </a:bodyPr>
          <a:lstStyle/>
          <a:p>
            <a:r>
              <a:rPr lang="ja-JP" altLang="en-US" sz="2400" b="1"/>
              <a:t>運動体験の合成，知覚</a:t>
            </a:r>
            <a:endParaRPr lang="en-US" altLang="ja-JP" sz="2400" b="1"/>
          </a:p>
        </p:txBody>
      </p:sp>
      <p:sp>
        <p:nvSpPr>
          <p:cNvPr id="10" name="円形吹き出し 9"/>
          <p:cNvSpPr/>
          <p:nvPr/>
        </p:nvSpPr>
        <p:spPr>
          <a:xfrm>
            <a:off x="1857375" y="857250"/>
            <a:ext cx="3929063" cy="571500"/>
          </a:xfrm>
          <a:prstGeom prst="wedgeEllipseCallout">
            <a:avLst>
              <a:gd name="adj1" fmla="val -23742"/>
              <a:gd name="adj2" fmla="val -7386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439" name="テキスト ボックス 10"/>
          <p:cNvSpPr txBox="1">
            <a:spLocks noChangeArrowheads="1"/>
          </p:cNvSpPr>
          <p:nvPr/>
        </p:nvSpPr>
        <p:spPr bwMode="auto">
          <a:xfrm>
            <a:off x="1714500" y="2143125"/>
            <a:ext cx="4572000" cy="400050"/>
          </a:xfrm>
          <a:prstGeom prst="rect">
            <a:avLst/>
          </a:prstGeom>
          <a:noFill/>
          <a:ln w="9525">
            <a:noFill/>
            <a:miter lim="800000"/>
            <a:headEnd/>
            <a:tailEnd/>
          </a:ln>
        </p:spPr>
        <p:txBody>
          <a:bodyPr>
            <a:spAutoFit/>
          </a:bodyPr>
          <a:lstStyle/>
          <a:p>
            <a:r>
              <a:rPr lang="ja-JP" altLang="en-US" sz="2000"/>
              <a:t>脳幹にある中枢性運動パターン発生器</a:t>
            </a:r>
          </a:p>
        </p:txBody>
      </p:sp>
      <p:sp>
        <p:nvSpPr>
          <p:cNvPr id="13" name="正方形/長方形 12"/>
          <p:cNvSpPr/>
          <p:nvPr/>
        </p:nvSpPr>
        <p:spPr>
          <a:xfrm>
            <a:off x="1357313" y="1857375"/>
            <a:ext cx="6643687" cy="2000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下矢印 18"/>
          <p:cNvSpPr/>
          <p:nvPr/>
        </p:nvSpPr>
        <p:spPr>
          <a:xfrm>
            <a:off x="4357688" y="3929063"/>
            <a:ext cx="500062"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442" name="テキスト ボックス 20"/>
          <p:cNvSpPr txBox="1">
            <a:spLocks noChangeArrowheads="1"/>
          </p:cNvSpPr>
          <p:nvPr/>
        </p:nvSpPr>
        <p:spPr bwMode="auto">
          <a:xfrm>
            <a:off x="2749550" y="1571625"/>
            <a:ext cx="4108450" cy="461963"/>
          </a:xfrm>
          <a:prstGeom prst="rect">
            <a:avLst/>
          </a:prstGeom>
          <a:solidFill>
            <a:srgbClr val="FF9999"/>
          </a:solidFill>
          <a:ln w="9525">
            <a:noFill/>
            <a:miter lim="800000"/>
            <a:headEnd/>
            <a:tailEnd/>
          </a:ln>
        </p:spPr>
        <p:txBody>
          <a:bodyPr>
            <a:spAutoFit/>
          </a:bodyPr>
          <a:lstStyle/>
          <a:p>
            <a:r>
              <a:rPr lang="ja-JP" altLang="en-US" sz="2400"/>
              <a:t>レム睡眠中の運動系の活性化</a:t>
            </a:r>
          </a:p>
        </p:txBody>
      </p:sp>
      <p:sp>
        <p:nvSpPr>
          <p:cNvPr id="18443" name="テキスト ボックス 21"/>
          <p:cNvSpPr txBox="1">
            <a:spLocks noChangeArrowheads="1"/>
          </p:cNvSpPr>
          <p:nvPr/>
        </p:nvSpPr>
        <p:spPr bwMode="auto">
          <a:xfrm>
            <a:off x="1714500" y="2571750"/>
            <a:ext cx="4429125" cy="400050"/>
          </a:xfrm>
          <a:prstGeom prst="rect">
            <a:avLst/>
          </a:prstGeom>
          <a:noFill/>
          <a:ln w="9525">
            <a:noFill/>
            <a:miter lim="800000"/>
            <a:headEnd/>
            <a:tailEnd/>
          </a:ln>
        </p:spPr>
        <p:txBody>
          <a:bodyPr>
            <a:spAutoFit/>
          </a:bodyPr>
          <a:lstStyle/>
          <a:p>
            <a:r>
              <a:rPr lang="ja-JP" altLang="en-US" sz="2000"/>
              <a:t>脊髄に運動指令を出している細胞</a:t>
            </a:r>
          </a:p>
        </p:txBody>
      </p:sp>
      <p:sp>
        <p:nvSpPr>
          <p:cNvPr id="18444" name="テキスト ボックス 22"/>
          <p:cNvSpPr txBox="1">
            <a:spLocks noChangeArrowheads="1"/>
          </p:cNvSpPr>
          <p:nvPr/>
        </p:nvSpPr>
        <p:spPr bwMode="auto">
          <a:xfrm>
            <a:off x="1714500" y="3000375"/>
            <a:ext cx="4071938" cy="400050"/>
          </a:xfrm>
          <a:prstGeom prst="rect">
            <a:avLst/>
          </a:prstGeom>
          <a:noFill/>
          <a:ln w="9525">
            <a:noFill/>
            <a:miter lim="800000"/>
            <a:headEnd/>
            <a:tailEnd/>
          </a:ln>
        </p:spPr>
        <p:txBody>
          <a:bodyPr>
            <a:spAutoFit/>
          </a:bodyPr>
          <a:lstStyle/>
          <a:p>
            <a:r>
              <a:rPr lang="ja-JP" altLang="en-US" sz="2000"/>
              <a:t>前庭系のある身体の位置センサー</a:t>
            </a:r>
          </a:p>
        </p:txBody>
      </p:sp>
      <p:sp>
        <p:nvSpPr>
          <p:cNvPr id="24" name="右中かっこ 23"/>
          <p:cNvSpPr/>
          <p:nvPr/>
        </p:nvSpPr>
        <p:spPr>
          <a:xfrm>
            <a:off x="6183313" y="2246313"/>
            <a:ext cx="214312" cy="100012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8446" name="テキスト ボックス 24"/>
          <p:cNvSpPr txBox="1">
            <a:spLocks noChangeArrowheads="1"/>
          </p:cNvSpPr>
          <p:nvPr/>
        </p:nvSpPr>
        <p:spPr bwMode="auto">
          <a:xfrm>
            <a:off x="6429375" y="2516188"/>
            <a:ext cx="1357313" cy="461962"/>
          </a:xfrm>
          <a:prstGeom prst="rect">
            <a:avLst/>
          </a:prstGeom>
          <a:noFill/>
          <a:ln w="9525">
            <a:noFill/>
            <a:miter lim="800000"/>
            <a:headEnd/>
            <a:tailEnd/>
          </a:ln>
        </p:spPr>
        <p:txBody>
          <a:bodyPr>
            <a:spAutoFit/>
          </a:bodyPr>
          <a:lstStyle/>
          <a:p>
            <a:r>
              <a:rPr lang="ja-JP" altLang="en-US" sz="2400"/>
              <a:t>活性化</a:t>
            </a:r>
          </a:p>
        </p:txBody>
      </p:sp>
      <p:sp>
        <p:nvSpPr>
          <p:cNvPr id="18447" name="テキスト ボックス 25"/>
          <p:cNvSpPr txBox="1">
            <a:spLocks noChangeArrowheads="1"/>
          </p:cNvSpPr>
          <p:nvPr/>
        </p:nvSpPr>
        <p:spPr bwMode="auto">
          <a:xfrm>
            <a:off x="1739900" y="3421063"/>
            <a:ext cx="3214688" cy="400050"/>
          </a:xfrm>
          <a:prstGeom prst="rect">
            <a:avLst/>
          </a:prstGeom>
          <a:noFill/>
          <a:ln w="9525">
            <a:noFill/>
            <a:miter lim="800000"/>
            <a:headEnd/>
            <a:tailEnd/>
          </a:ln>
        </p:spPr>
        <p:txBody>
          <a:bodyPr>
            <a:spAutoFit/>
          </a:bodyPr>
          <a:lstStyle/>
          <a:p>
            <a:r>
              <a:rPr lang="ja-JP" altLang="en-US" sz="2000"/>
              <a:t>感覚系は運動指令に気付く</a:t>
            </a:r>
          </a:p>
        </p:txBody>
      </p:sp>
      <p:sp>
        <p:nvSpPr>
          <p:cNvPr id="28" name="星 7 27"/>
          <p:cNvSpPr/>
          <p:nvPr/>
        </p:nvSpPr>
        <p:spPr>
          <a:xfrm>
            <a:off x="2540000" y="4541838"/>
            <a:ext cx="4071938" cy="785812"/>
          </a:xfrm>
          <a:prstGeom prst="star7">
            <a:avLst/>
          </a:prstGeom>
          <a:noFill/>
          <a:ln>
            <a:solidFill>
              <a:srgbClr val="FF0000">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449" name="テキスト ボックス 28"/>
          <p:cNvSpPr txBox="1">
            <a:spLocks noChangeArrowheads="1"/>
          </p:cNvSpPr>
          <p:nvPr/>
        </p:nvSpPr>
        <p:spPr bwMode="auto">
          <a:xfrm>
            <a:off x="1785938" y="5929313"/>
            <a:ext cx="6143625" cy="708025"/>
          </a:xfrm>
          <a:prstGeom prst="rect">
            <a:avLst/>
          </a:prstGeom>
          <a:noFill/>
          <a:ln w="9525">
            <a:noFill/>
            <a:miter lim="800000"/>
            <a:headEnd/>
            <a:tailEnd/>
          </a:ln>
        </p:spPr>
        <p:txBody>
          <a:bodyPr>
            <a:spAutoFit/>
          </a:bodyPr>
          <a:lstStyle/>
          <a:p>
            <a:r>
              <a:rPr lang="ja-JP" altLang="en-US" sz="2000"/>
              <a:t>細胞の活性化を抑制する物質により，</a:t>
            </a:r>
            <a:endParaRPr lang="en-US" altLang="ja-JP" sz="2000"/>
          </a:p>
          <a:p>
            <a:r>
              <a:rPr lang="ja-JP" altLang="en-US" sz="2000"/>
              <a:t>筋肉の運動細胞は指令に対してわずかしか反応しない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714375" y="1928813"/>
            <a:ext cx="7715250" cy="1714500"/>
          </a:xfrm>
          <a:prstGeom prst="ellipse">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459" name="テキスト ボックス 3"/>
          <p:cNvSpPr txBox="1">
            <a:spLocks noChangeArrowheads="1"/>
          </p:cNvSpPr>
          <p:nvPr/>
        </p:nvSpPr>
        <p:spPr bwMode="auto">
          <a:xfrm>
            <a:off x="714375" y="344488"/>
            <a:ext cx="6715125" cy="584200"/>
          </a:xfrm>
          <a:prstGeom prst="rect">
            <a:avLst/>
          </a:prstGeom>
          <a:noFill/>
          <a:ln w="9525">
            <a:noFill/>
            <a:miter lim="800000"/>
            <a:headEnd/>
            <a:tailEnd/>
          </a:ln>
        </p:spPr>
        <p:txBody>
          <a:bodyPr>
            <a:spAutoFit/>
          </a:bodyPr>
          <a:lstStyle/>
          <a:p>
            <a:r>
              <a:rPr lang="ja-JP" altLang="en-US" sz="3200" b="1"/>
              <a:t>夢における認識作用の欠如</a:t>
            </a:r>
            <a:endParaRPr lang="ja-JP" altLang="en-US" sz="2400"/>
          </a:p>
        </p:txBody>
      </p:sp>
      <p:sp>
        <p:nvSpPr>
          <p:cNvPr id="19460" name="テキスト ボックス 4"/>
          <p:cNvSpPr txBox="1">
            <a:spLocks noChangeArrowheads="1"/>
          </p:cNvSpPr>
          <p:nvPr/>
        </p:nvSpPr>
        <p:spPr bwMode="auto">
          <a:xfrm>
            <a:off x="2214563" y="1103313"/>
            <a:ext cx="3500437" cy="369887"/>
          </a:xfrm>
          <a:prstGeom prst="rect">
            <a:avLst/>
          </a:prstGeom>
          <a:noFill/>
          <a:ln w="9525">
            <a:noFill/>
            <a:miter lim="800000"/>
            <a:headEnd/>
            <a:tailEnd/>
          </a:ln>
        </p:spPr>
        <p:txBody>
          <a:bodyPr>
            <a:spAutoFit/>
          </a:bodyPr>
          <a:lstStyle/>
          <a:p>
            <a:r>
              <a:rPr lang="ja-JP" altLang="en-US"/>
              <a:t>夢ってなんであんなに奇想天外？</a:t>
            </a:r>
          </a:p>
        </p:txBody>
      </p:sp>
      <p:sp>
        <p:nvSpPr>
          <p:cNvPr id="19461" name="テキスト ボックス 5"/>
          <p:cNvSpPr txBox="1">
            <a:spLocks noChangeArrowheads="1"/>
          </p:cNvSpPr>
          <p:nvPr/>
        </p:nvSpPr>
        <p:spPr bwMode="auto">
          <a:xfrm>
            <a:off x="571500" y="1643063"/>
            <a:ext cx="1500188" cy="400050"/>
          </a:xfrm>
          <a:prstGeom prst="rect">
            <a:avLst/>
          </a:prstGeom>
          <a:noFill/>
          <a:ln w="9525">
            <a:noFill/>
            <a:miter lim="800000"/>
            <a:headEnd/>
            <a:tailEnd/>
          </a:ln>
        </p:spPr>
        <p:txBody>
          <a:bodyPr>
            <a:spAutoFit/>
          </a:bodyPr>
          <a:lstStyle/>
          <a:p>
            <a:r>
              <a:rPr lang="ja-JP" altLang="en-US" sz="2000"/>
              <a:t>睡眠中．．．</a:t>
            </a:r>
          </a:p>
        </p:txBody>
      </p:sp>
      <p:sp>
        <p:nvSpPr>
          <p:cNvPr id="19462" name="テキスト ボックス 6"/>
          <p:cNvSpPr txBox="1">
            <a:spLocks noChangeArrowheads="1"/>
          </p:cNvSpPr>
          <p:nvPr/>
        </p:nvSpPr>
        <p:spPr bwMode="auto">
          <a:xfrm>
            <a:off x="1714500" y="2100263"/>
            <a:ext cx="5500688" cy="461962"/>
          </a:xfrm>
          <a:prstGeom prst="rect">
            <a:avLst/>
          </a:prstGeom>
          <a:noFill/>
          <a:ln w="9525">
            <a:noFill/>
            <a:miter lim="800000"/>
            <a:headEnd/>
            <a:tailEnd/>
          </a:ln>
        </p:spPr>
        <p:txBody>
          <a:bodyPr>
            <a:spAutoFit/>
          </a:bodyPr>
          <a:lstStyle/>
          <a:p>
            <a:r>
              <a:rPr lang="ja-JP" altLang="en-US" sz="2400"/>
              <a:t>外界からの情報がない</a:t>
            </a:r>
          </a:p>
        </p:txBody>
      </p:sp>
      <p:sp>
        <p:nvSpPr>
          <p:cNvPr id="19463" name="テキスト ボックス 7"/>
          <p:cNvSpPr txBox="1">
            <a:spLocks noChangeArrowheads="1"/>
          </p:cNvSpPr>
          <p:nvPr/>
        </p:nvSpPr>
        <p:spPr bwMode="auto">
          <a:xfrm>
            <a:off x="1785938" y="2600325"/>
            <a:ext cx="6572250" cy="400050"/>
          </a:xfrm>
          <a:prstGeom prst="rect">
            <a:avLst/>
          </a:prstGeom>
          <a:noFill/>
          <a:ln w="9525">
            <a:noFill/>
            <a:miter lim="800000"/>
            <a:headEnd/>
            <a:tailEnd/>
          </a:ln>
        </p:spPr>
        <p:txBody>
          <a:bodyPr>
            <a:spAutoFit/>
          </a:bodyPr>
          <a:lstStyle/>
          <a:p>
            <a:r>
              <a:rPr lang="ja-JP" altLang="en-US" sz="2000"/>
              <a:t>覚醒時に自分を導いてくれるとぎれのない秩序ある情報</a:t>
            </a:r>
          </a:p>
        </p:txBody>
      </p:sp>
      <p:sp>
        <p:nvSpPr>
          <p:cNvPr id="19464" name="テキスト ボックス 8"/>
          <p:cNvSpPr txBox="1">
            <a:spLocks noChangeArrowheads="1"/>
          </p:cNvSpPr>
          <p:nvPr/>
        </p:nvSpPr>
        <p:spPr bwMode="auto">
          <a:xfrm>
            <a:off x="3143250" y="3038475"/>
            <a:ext cx="3643313" cy="461963"/>
          </a:xfrm>
          <a:prstGeom prst="rect">
            <a:avLst/>
          </a:prstGeom>
          <a:noFill/>
          <a:ln w="9525">
            <a:noFill/>
            <a:miter lim="800000"/>
            <a:headEnd/>
            <a:tailEnd/>
          </a:ln>
        </p:spPr>
        <p:txBody>
          <a:bodyPr>
            <a:spAutoFit/>
          </a:bodyPr>
          <a:lstStyle/>
          <a:p>
            <a:r>
              <a:rPr lang="ja-JP" altLang="en-US" sz="2400"/>
              <a:t>連続性，前後関係の欠如</a:t>
            </a:r>
          </a:p>
        </p:txBody>
      </p:sp>
      <p:sp>
        <p:nvSpPr>
          <p:cNvPr id="19465" name="テキスト ボックス 9"/>
          <p:cNvSpPr txBox="1">
            <a:spLocks noChangeArrowheads="1"/>
          </p:cNvSpPr>
          <p:nvPr/>
        </p:nvSpPr>
        <p:spPr bwMode="auto">
          <a:xfrm>
            <a:off x="2898775" y="3944938"/>
            <a:ext cx="3929063" cy="400050"/>
          </a:xfrm>
          <a:prstGeom prst="rect">
            <a:avLst/>
          </a:prstGeom>
          <a:noFill/>
          <a:ln w="9525">
            <a:noFill/>
            <a:miter lim="800000"/>
            <a:headEnd/>
            <a:tailEnd/>
          </a:ln>
        </p:spPr>
        <p:txBody>
          <a:bodyPr>
            <a:spAutoFit/>
          </a:bodyPr>
          <a:lstStyle/>
          <a:p>
            <a:r>
              <a:rPr lang="ja-JP" altLang="en-US" sz="2000"/>
              <a:t>思考することで保たれるのでは？</a:t>
            </a:r>
          </a:p>
        </p:txBody>
      </p:sp>
      <p:sp>
        <p:nvSpPr>
          <p:cNvPr id="11" name="円形吹き出し 10"/>
          <p:cNvSpPr/>
          <p:nvPr/>
        </p:nvSpPr>
        <p:spPr>
          <a:xfrm>
            <a:off x="2000250" y="1000125"/>
            <a:ext cx="3929063" cy="571500"/>
          </a:xfrm>
          <a:prstGeom prst="wedgeEllipseCallout">
            <a:avLst>
              <a:gd name="adj1" fmla="val -23742"/>
              <a:gd name="adj2" fmla="val -7386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 name="直線コネクタ 12"/>
          <p:cNvCxnSpPr/>
          <p:nvPr/>
        </p:nvCxnSpPr>
        <p:spPr>
          <a:xfrm>
            <a:off x="1841500" y="2528888"/>
            <a:ext cx="2071688" cy="1587"/>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右矢印 13"/>
          <p:cNvSpPr/>
          <p:nvPr/>
        </p:nvSpPr>
        <p:spPr>
          <a:xfrm>
            <a:off x="2643188" y="3055938"/>
            <a:ext cx="357187" cy="428625"/>
          </a:xfrm>
          <a:prstGeom prst="rightArrow">
            <a:avLst/>
          </a:prstGeom>
          <a:solidFill>
            <a:srgbClr val="1923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線吹き出し 1 (枠付き) 16"/>
          <p:cNvSpPr/>
          <p:nvPr/>
        </p:nvSpPr>
        <p:spPr>
          <a:xfrm>
            <a:off x="2714625" y="3938588"/>
            <a:ext cx="4071938" cy="419100"/>
          </a:xfrm>
          <a:prstGeom prst="borderCallout1">
            <a:avLst>
              <a:gd name="adj1" fmla="val -8696"/>
              <a:gd name="adj2" fmla="val 49580"/>
              <a:gd name="adj3" fmla="val -97089"/>
              <a:gd name="adj4" fmla="val 495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9" name="直線コネクタ 18"/>
          <p:cNvCxnSpPr/>
          <p:nvPr/>
        </p:nvCxnSpPr>
        <p:spPr>
          <a:xfrm>
            <a:off x="3286125" y="3429000"/>
            <a:ext cx="2286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471" name="テキスト ボックス 19"/>
          <p:cNvSpPr txBox="1">
            <a:spLocks noChangeArrowheads="1"/>
          </p:cNvSpPr>
          <p:nvPr/>
        </p:nvSpPr>
        <p:spPr bwMode="auto">
          <a:xfrm>
            <a:off x="285750" y="4572000"/>
            <a:ext cx="8858250" cy="461963"/>
          </a:xfrm>
          <a:prstGeom prst="rect">
            <a:avLst/>
          </a:prstGeom>
          <a:noFill/>
          <a:ln w="9525">
            <a:noFill/>
            <a:miter lim="800000"/>
            <a:headEnd/>
            <a:tailEnd/>
          </a:ln>
        </p:spPr>
        <p:txBody>
          <a:bodyPr>
            <a:spAutoFit/>
          </a:bodyPr>
          <a:lstStyle/>
          <a:p>
            <a:r>
              <a:rPr lang="ja-JP" altLang="en-US" sz="2400"/>
              <a:t>レム睡眠中，連想学習に必要なアミン作動性神経伝達物質が減少</a:t>
            </a:r>
          </a:p>
        </p:txBody>
      </p:sp>
      <p:sp>
        <p:nvSpPr>
          <p:cNvPr id="21" name="下矢印 20"/>
          <p:cNvSpPr/>
          <p:nvPr/>
        </p:nvSpPr>
        <p:spPr>
          <a:xfrm>
            <a:off x="4429125" y="5072063"/>
            <a:ext cx="500063"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473" name="テキスト ボックス 21"/>
          <p:cNvSpPr txBox="1">
            <a:spLocks noChangeArrowheads="1"/>
          </p:cNvSpPr>
          <p:nvPr/>
        </p:nvSpPr>
        <p:spPr bwMode="auto">
          <a:xfrm>
            <a:off x="3524250" y="5500688"/>
            <a:ext cx="2428875" cy="461962"/>
          </a:xfrm>
          <a:prstGeom prst="rect">
            <a:avLst/>
          </a:prstGeom>
          <a:noFill/>
          <a:ln w="9525">
            <a:noFill/>
            <a:miter lim="800000"/>
            <a:headEnd/>
            <a:tailEnd/>
          </a:ln>
        </p:spPr>
        <p:txBody>
          <a:bodyPr>
            <a:spAutoFit/>
          </a:bodyPr>
          <a:lstStyle/>
          <a:p>
            <a:r>
              <a:rPr lang="ja-JP" altLang="en-US" sz="2400" b="1"/>
              <a:t>思考過程の変化</a:t>
            </a:r>
          </a:p>
        </p:txBody>
      </p:sp>
      <p:sp>
        <p:nvSpPr>
          <p:cNvPr id="19474" name="テキスト ボックス 23"/>
          <p:cNvSpPr txBox="1">
            <a:spLocks noChangeArrowheads="1"/>
          </p:cNvSpPr>
          <p:nvPr/>
        </p:nvSpPr>
        <p:spPr bwMode="auto">
          <a:xfrm>
            <a:off x="1000125" y="5929313"/>
            <a:ext cx="7500938" cy="369887"/>
          </a:xfrm>
          <a:prstGeom prst="rect">
            <a:avLst/>
          </a:prstGeom>
          <a:noFill/>
          <a:ln w="9525">
            <a:noFill/>
            <a:miter lim="800000"/>
            <a:headEnd/>
            <a:tailEnd/>
          </a:ln>
        </p:spPr>
        <p:txBody>
          <a:bodyPr>
            <a:spAutoFit/>
          </a:bodyPr>
          <a:lstStyle/>
          <a:p>
            <a:r>
              <a:rPr lang="ja-JP" altLang="en-US"/>
              <a:t>自己意識の感覚，変更された思考過程を批判的に見る能力も失われている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87375" y="2786063"/>
            <a:ext cx="8128000" cy="2000250"/>
          </a:xfrm>
          <a:prstGeom prst="rect">
            <a:avLst/>
          </a:prstGeom>
          <a:noFill/>
          <a:ln>
            <a:solidFill>
              <a:srgbClr val="1923F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483" name="テキスト ボックス 2"/>
          <p:cNvSpPr txBox="1">
            <a:spLocks noChangeArrowheads="1"/>
          </p:cNvSpPr>
          <p:nvPr/>
        </p:nvSpPr>
        <p:spPr bwMode="auto">
          <a:xfrm>
            <a:off x="714375" y="344488"/>
            <a:ext cx="6715125" cy="584200"/>
          </a:xfrm>
          <a:prstGeom prst="rect">
            <a:avLst/>
          </a:prstGeom>
          <a:noFill/>
          <a:ln w="9525">
            <a:noFill/>
            <a:miter lim="800000"/>
            <a:headEnd/>
            <a:tailEnd/>
          </a:ln>
        </p:spPr>
        <p:txBody>
          <a:bodyPr>
            <a:spAutoFit/>
          </a:bodyPr>
          <a:lstStyle/>
          <a:p>
            <a:r>
              <a:rPr lang="ja-JP" altLang="en-US" sz="3200" b="1"/>
              <a:t>生理学からみた「夢」</a:t>
            </a:r>
            <a:endParaRPr lang="ja-JP" altLang="en-US" sz="2400"/>
          </a:p>
        </p:txBody>
      </p:sp>
      <p:sp>
        <p:nvSpPr>
          <p:cNvPr id="20484" name="テキスト ボックス 3"/>
          <p:cNvSpPr txBox="1">
            <a:spLocks noChangeArrowheads="1"/>
          </p:cNvSpPr>
          <p:nvPr/>
        </p:nvSpPr>
        <p:spPr bwMode="auto">
          <a:xfrm>
            <a:off x="571500" y="2428875"/>
            <a:ext cx="8143875" cy="461963"/>
          </a:xfrm>
          <a:prstGeom prst="rect">
            <a:avLst/>
          </a:prstGeom>
          <a:solidFill>
            <a:srgbClr val="1923F3"/>
          </a:solidFill>
          <a:ln w="9525">
            <a:noFill/>
            <a:miter lim="800000"/>
            <a:headEnd/>
            <a:tailEnd/>
          </a:ln>
        </p:spPr>
        <p:txBody>
          <a:bodyPr>
            <a:spAutoFit/>
          </a:bodyPr>
          <a:lstStyle/>
          <a:p>
            <a:r>
              <a:rPr lang="ja-JP" altLang="en-US" sz="2400" b="1">
                <a:solidFill>
                  <a:schemeClr val="bg1"/>
                </a:solidFill>
              </a:rPr>
              <a:t>睡眠中の脳内活動の変化が私たちに夢を見させてくれている</a:t>
            </a:r>
          </a:p>
        </p:txBody>
      </p:sp>
      <p:sp>
        <p:nvSpPr>
          <p:cNvPr id="20485" name="テキスト ボックス 5"/>
          <p:cNvSpPr txBox="1">
            <a:spLocks noChangeArrowheads="1"/>
          </p:cNvSpPr>
          <p:nvPr/>
        </p:nvSpPr>
        <p:spPr bwMode="auto">
          <a:xfrm>
            <a:off x="857250" y="3143250"/>
            <a:ext cx="8143875" cy="461963"/>
          </a:xfrm>
          <a:prstGeom prst="rect">
            <a:avLst/>
          </a:prstGeom>
          <a:noFill/>
          <a:ln w="9525">
            <a:noFill/>
            <a:miter lim="800000"/>
            <a:headEnd/>
            <a:tailEnd/>
          </a:ln>
        </p:spPr>
        <p:txBody>
          <a:bodyPr>
            <a:spAutoFit/>
          </a:bodyPr>
          <a:lstStyle/>
          <a:p>
            <a:r>
              <a:rPr lang="ja-JP" altLang="en-US" sz="2400"/>
              <a:t>・ランダムな信号が感覚系を刺激</a:t>
            </a:r>
          </a:p>
        </p:txBody>
      </p:sp>
      <p:sp>
        <p:nvSpPr>
          <p:cNvPr id="20486" name="テキスト ボックス 7"/>
          <p:cNvSpPr txBox="1">
            <a:spLocks noChangeArrowheads="1"/>
          </p:cNvSpPr>
          <p:nvPr/>
        </p:nvSpPr>
        <p:spPr bwMode="auto">
          <a:xfrm>
            <a:off x="857250" y="3571875"/>
            <a:ext cx="7143750" cy="461963"/>
          </a:xfrm>
          <a:prstGeom prst="rect">
            <a:avLst/>
          </a:prstGeom>
          <a:noFill/>
          <a:ln w="9525">
            <a:noFill/>
            <a:miter lim="800000"/>
            <a:headEnd/>
            <a:tailEnd/>
          </a:ln>
        </p:spPr>
        <p:txBody>
          <a:bodyPr>
            <a:spAutoFit/>
          </a:bodyPr>
          <a:lstStyle/>
          <a:p>
            <a:r>
              <a:rPr lang="ja-JP" altLang="en-US" sz="2400"/>
              <a:t>・運動系が自動的に活性化</a:t>
            </a:r>
          </a:p>
        </p:txBody>
      </p:sp>
      <p:sp>
        <p:nvSpPr>
          <p:cNvPr id="20487" name="テキスト ボックス 8"/>
          <p:cNvSpPr txBox="1">
            <a:spLocks noChangeArrowheads="1"/>
          </p:cNvSpPr>
          <p:nvPr/>
        </p:nvSpPr>
        <p:spPr bwMode="auto">
          <a:xfrm>
            <a:off x="857250" y="4071938"/>
            <a:ext cx="6715125" cy="461962"/>
          </a:xfrm>
          <a:prstGeom prst="rect">
            <a:avLst/>
          </a:prstGeom>
          <a:noFill/>
          <a:ln w="9525">
            <a:noFill/>
            <a:miter lim="800000"/>
            <a:headEnd/>
            <a:tailEnd/>
          </a:ln>
        </p:spPr>
        <p:txBody>
          <a:bodyPr>
            <a:spAutoFit/>
          </a:bodyPr>
          <a:lstStyle/>
          <a:p>
            <a:r>
              <a:rPr lang="ja-JP" altLang="en-US" sz="2400"/>
              <a:t>・思考に必要な物質の欠如，情報処理過程の変化</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611188" y="260350"/>
            <a:ext cx="8229600" cy="1143000"/>
          </a:xfrm>
        </p:spPr>
        <p:txBody>
          <a:bodyPr/>
          <a:lstStyle/>
          <a:p>
            <a:pPr eaLnBrk="1" hangingPunct="1"/>
            <a:r>
              <a:rPr lang="ja-JP" altLang="en-US" smtClean="0"/>
              <a:t>心理学から見た夢の持つ意味</a:t>
            </a:r>
          </a:p>
        </p:txBody>
      </p:sp>
      <p:sp>
        <p:nvSpPr>
          <p:cNvPr id="21507" name="Rectangle 5"/>
          <p:cNvSpPr>
            <a:spLocks noGrp="1" noChangeArrowheads="1"/>
          </p:cNvSpPr>
          <p:nvPr>
            <p:ph idx="1"/>
          </p:nvPr>
        </p:nvSpPr>
        <p:spPr>
          <a:xfrm>
            <a:off x="457200" y="1773238"/>
            <a:ext cx="8229600" cy="4370387"/>
          </a:xfrm>
        </p:spPr>
        <p:txBody>
          <a:bodyPr/>
          <a:lstStyle/>
          <a:p>
            <a:pPr eaLnBrk="1" hangingPunct="1"/>
            <a:r>
              <a:rPr lang="ja-JP" altLang="en-US" smtClean="0"/>
              <a:t>ここからは夢が人にとってどのような意味を持つのかを夢分析を通して考えてみる。</a:t>
            </a:r>
          </a:p>
          <a:p>
            <a:pPr eaLnBrk="1" hangingPunct="1"/>
            <a:endParaRPr lang="ja-JP" altLang="en-US" smtClean="0"/>
          </a:p>
          <a:p>
            <a:pPr eaLnBrk="1" hangingPunct="1"/>
            <a:r>
              <a:rPr lang="ja-JP" altLang="en-US" smtClean="0"/>
              <a:t>本文はユング派の臨床心理学者である河合隼雄の考えに基づいてまとめてある。</a:t>
            </a:r>
          </a:p>
          <a:p>
            <a:pPr eaLnBrk="1" hangingPunct="1"/>
            <a:endParaRPr lang="ja-JP" altLang="en-US" smtClean="0"/>
          </a:p>
          <a:p>
            <a:pPr eaLnBrk="1" hangingPunct="1"/>
            <a:r>
              <a:rPr lang="ja-JP" altLang="en-US" sz="2000" smtClean="0"/>
              <a:t>参考文献：河合隼雄の</a:t>
            </a:r>
            <a:r>
              <a:rPr lang="en-US" altLang="ja-JP" sz="2000" smtClean="0"/>
              <a:t>『</a:t>
            </a:r>
            <a:r>
              <a:rPr lang="ja-JP" altLang="en-US" sz="2000" smtClean="0"/>
              <a:t>人の心はどこまでわかるか</a:t>
            </a:r>
            <a:r>
              <a:rPr lang="en-US" altLang="ja-JP" sz="2000" smtClean="0"/>
              <a:t>』</a:t>
            </a:r>
            <a:r>
              <a:rPr lang="ja-JP" altLang="en-US" sz="2000" smtClean="0"/>
              <a:t>（</a:t>
            </a:r>
            <a:r>
              <a:rPr lang="en-US" altLang="ja-JP" sz="2000" smtClean="0"/>
              <a:t>2006</a:t>
            </a:r>
            <a:r>
              <a:rPr lang="ja-JP" altLang="en-US" sz="2000" smtClean="0"/>
              <a:t>年、講談社＋</a:t>
            </a:r>
            <a:r>
              <a:rPr lang="en-US" altLang="ja-JP" sz="2000" smtClean="0"/>
              <a:t>α</a:t>
            </a:r>
            <a:r>
              <a:rPr lang="ja-JP" altLang="en-US" sz="2000" smtClean="0"/>
              <a:t>新書）及び</a:t>
            </a:r>
            <a:r>
              <a:rPr lang="en-US" altLang="ja-JP" sz="2000" smtClean="0"/>
              <a:t>『</a:t>
            </a:r>
            <a:r>
              <a:rPr lang="ja-JP" altLang="en-US" sz="2000" smtClean="0"/>
              <a:t>コンプレックス</a:t>
            </a:r>
            <a:r>
              <a:rPr lang="en-US" altLang="ja-JP" sz="2000" smtClean="0"/>
              <a:t>』</a:t>
            </a:r>
            <a:r>
              <a:rPr lang="ja-JP" altLang="en-US" sz="2000" smtClean="0"/>
              <a:t>（</a:t>
            </a:r>
            <a:r>
              <a:rPr lang="en-US" altLang="ja-JP" sz="2000" smtClean="0"/>
              <a:t>2005</a:t>
            </a:r>
            <a:r>
              <a:rPr lang="ja-JP" altLang="en-US" sz="2000" smtClean="0"/>
              <a:t>年、岩波新書）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z="4000" smtClean="0"/>
              <a:t>夢の持つ効果</a:t>
            </a:r>
            <a:br>
              <a:rPr lang="ja-JP" altLang="en-US" sz="4000" smtClean="0"/>
            </a:br>
            <a:endParaRPr lang="ja-JP" altLang="en-US" sz="4000" smtClean="0"/>
          </a:p>
        </p:txBody>
      </p:sp>
      <p:sp>
        <p:nvSpPr>
          <p:cNvPr id="22531" name="Rectangle 3"/>
          <p:cNvSpPr>
            <a:spLocks noGrp="1" noChangeArrowheads="1"/>
          </p:cNvSpPr>
          <p:nvPr>
            <p:ph idx="1"/>
          </p:nvPr>
        </p:nvSpPr>
        <p:spPr/>
        <p:txBody>
          <a:bodyPr/>
          <a:lstStyle/>
          <a:p>
            <a:pPr eaLnBrk="1" hangingPunct="1"/>
            <a:r>
              <a:rPr lang="ja-JP" altLang="en-US" smtClean="0"/>
              <a:t>夢・・　普段、自我によって意識的に深いところに抑圧されていたものが、自我の抑制が弱まる睡眠時に表出してきてできるもの。</a:t>
            </a:r>
          </a:p>
          <a:p>
            <a:pPr eaLnBrk="1" hangingPunct="1"/>
            <a:endParaRPr lang="ja-JP" altLang="en-US" smtClean="0"/>
          </a:p>
          <a:p>
            <a:pPr eaLnBrk="1" hangingPunct="1"/>
            <a:r>
              <a:rPr lang="ja-JP" altLang="en-US" smtClean="0"/>
              <a:t>夢を分析することで、本人が自分でも気づいていないような、心理面での深いところにある問題点を見つけられる可能性がある。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本日のおしながき</a:t>
            </a:r>
          </a:p>
        </p:txBody>
      </p:sp>
      <p:sp>
        <p:nvSpPr>
          <p:cNvPr id="4099" name="コンテンツ プレースホルダ 2"/>
          <p:cNvSpPr>
            <a:spLocks noGrp="1"/>
          </p:cNvSpPr>
          <p:nvPr>
            <p:ph idx="1"/>
          </p:nvPr>
        </p:nvSpPr>
        <p:spPr>
          <a:xfrm>
            <a:off x="1214438" y="1785938"/>
            <a:ext cx="7696200" cy="4786312"/>
          </a:xfrm>
        </p:spPr>
        <p:txBody>
          <a:bodyPr/>
          <a:lstStyle/>
          <a:p>
            <a:pPr eaLnBrk="1" hangingPunct="1"/>
            <a:endParaRPr lang="en-US" altLang="ja-JP" smtClean="0"/>
          </a:p>
          <a:p>
            <a:pPr eaLnBrk="1" hangingPunct="1"/>
            <a:endParaRPr lang="en-US" altLang="ja-JP" smtClean="0"/>
          </a:p>
          <a:p>
            <a:pPr eaLnBrk="1" hangingPunct="1"/>
            <a:r>
              <a:rPr lang="ja-JP" altLang="en-US" smtClean="0"/>
              <a:t>活動内容</a:t>
            </a:r>
            <a:endParaRPr lang="en-US" altLang="ja-JP" smtClean="0"/>
          </a:p>
          <a:p>
            <a:pPr eaLnBrk="1" hangingPunct="1"/>
            <a:r>
              <a:rPr lang="ja-JP" altLang="en-US" smtClean="0"/>
              <a:t>本編</a:t>
            </a:r>
            <a:endParaRPr lang="en-US" altLang="ja-JP" smtClean="0"/>
          </a:p>
          <a:p>
            <a:pPr eaLnBrk="1" hangingPunct="1"/>
            <a:r>
              <a:rPr lang="ja-JP" altLang="en-US" smtClean="0"/>
              <a:t>まとめ＆今後の方針</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750" y="188913"/>
            <a:ext cx="8229600" cy="792162"/>
          </a:xfrm>
        </p:spPr>
        <p:txBody>
          <a:bodyPr/>
          <a:lstStyle/>
          <a:p>
            <a:pPr eaLnBrk="1" hangingPunct="1"/>
            <a:r>
              <a:rPr lang="ja-JP" altLang="en-US" sz="3200" smtClean="0"/>
              <a:t>とある夢分析のケース（</a:t>
            </a:r>
            <a:r>
              <a:rPr lang="en-US" altLang="ja-JP" sz="3200" smtClean="0"/>
              <a:t>『</a:t>
            </a:r>
            <a:r>
              <a:rPr lang="ja-JP" altLang="en-US" sz="3200" smtClean="0"/>
              <a:t>コンプレックス</a:t>
            </a:r>
            <a:r>
              <a:rPr lang="en-US" altLang="ja-JP" sz="3200" smtClean="0"/>
              <a:t>』</a:t>
            </a:r>
            <a:r>
              <a:rPr lang="ja-JP" altLang="en-US" sz="3200" smtClean="0"/>
              <a:t>より）</a:t>
            </a:r>
            <a:br>
              <a:rPr lang="ja-JP" altLang="en-US" sz="3200" smtClean="0"/>
            </a:br>
            <a:r>
              <a:rPr lang="ja-JP" altLang="en-US" sz="2400" smtClean="0"/>
              <a:t>患者について</a:t>
            </a:r>
          </a:p>
        </p:txBody>
      </p:sp>
      <p:sp>
        <p:nvSpPr>
          <p:cNvPr id="23555" name="Rectangle 3"/>
          <p:cNvSpPr>
            <a:spLocks noGrp="1" noChangeArrowheads="1"/>
          </p:cNvSpPr>
          <p:nvPr>
            <p:ph idx="1"/>
          </p:nvPr>
        </p:nvSpPr>
        <p:spPr>
          <a:xfrm>
            <a:off x="457200" y="1052513"/>
            <a:ext cx="8229600" cy="5078412"/>
          </a:xfrm>
        </p:spPr>
        <p:txBody>
          <a:bodyPr/>
          <a:lstStyle/>
          <a:p>
            <a:pPr eaLnBrk="1" hangingPunct="1"/>
            <a:r>
              <a:rPr lang="en-US" altLang="ja-JP" smtClean="0"/>
              <a:t>40</a:t>
            </a:r>
            <a:r>
              <a:rPr lang="ja-JP" altLang="en-US" smtClean="0"/>
              <a:t>を超えた男性。</a:t>
            </a:r>
          </a:p>
          <a:p>
            <a:pPr eaLnBrk="1" hangingPunct="1"/>
            <a:r>
              <a:rPr lang="ja-JP" altLang="en-US" smtClean="0"/>
              <a:t>真面目で努力家で、勤めた企業でついに社長の片腕になるに至った。</a:t>
            </a:r>
          </a:p>
          <a:p>
            <a:pPr eaLnBrk="1" hangingPunct="1"/>
            <a:r>
              <a:rPr lang="ja-JP" altLang="en-US" smtClean="0"/>
              <a:t>仕事は面白いし、社長の信頼も厚いし、毎日やりがいを感じていた。</a:t>
            </a:r>
          </a:p>
          <a:p>
            <a:pPr eaLnBrk="1" hangingPunct="1"/>
            <a:endParaRPr lang="ja-JP" altLang="en-US" smtClean="0"/>
          </a:p>
          <a:p>
            <a:pPr eaLnBrk="1" hangingPunct="1"/>
            <a:r>
              <a:rPr lang="ja-JP" altLang="en-US" smtClean="0"/>
              <a:t>しかし、あるとき急に仕事に熱意を持てなくなり、体はだるくなり、「心因性抑うつ病」にまでなってしまった。</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t>患者のみた夢の内容</a:t>
            </a:r>
          </a:p>
        </p:txBody>
      </p:sp>
      <p:sp>
        <p:nvSpPr>
          <p:cNvPr id="24579" name="Rectangle 3"/>
          <p:cNvSpPr>
            <a:spLocks noGrp="1" noChangeArrowheads="1"/>
          </p:cNvSpPr>
          <p:nvPr>
            <p:ph idx="1"/>
          </p:nvPr>
        </p:nvSpPr>
        <p:spPr/>
        <p:txBody>
          <a:bodyPr/>
          <a:lstStyle/>
          <a:p>
            <a:pPr eaLnBrk="1" hangingPunct="1"/>
            <a:r>
              <a:rPr lang="ja-JP" altLang="en-US" smtClean="0"/>
              <a:t>患者が出社すると、以前会社の金を横領して退職した新人の部下が出社していた。</a:t>
            </a:r>
          </a:p>
          <a:p>
            <a:pPr eaLnBrk="1" hangingPunct="1"/>
            <a:endParaRPr lang="ja-JP" altLang="en-US" smtClean="0"/>
          </a:p>
          <a:p>
            <a:pPr eaLnBrk="1" hangingPunct="1"/>
            <a:r>
              <a:rPr lang="ja-JP" altLang="en-US" smtClean="0"/>
              <a:t>不思議に思い、患者は「君はもうここの社員ではない。帰れ」と言う。</a:t>
            </a:r>
          </a:p>
          <a:p>
            <a:pPr eaLnBrk="1" hangingPunct="1"/>
            <a:endParaRPr lang="ja-JP" altLang="en-US" smtClean="0"/>
          </a:p>
          <a:p>
            <a:pPr eaLnBrk="1" hangingPunct="1"/>
            <a:r>
              <a:rPr lang="ja-JP" altLang="en-US" smtClean="0"/>
              <a:t>しかしなぜか社長は「彼は優秀だからそのまま雇う」と言い、患者はあっけにとられた。</a:t>
            </a:r>
          </a:p>
          <a:p>
            <a:pPr eaLnBrk="1" hangingPunct="1"/>
            <a:endParaRPr lang="ja-JP" altLang="en-US" smtClean="0"/>
          </a:p>
          <a:p>
            <a:pPr eaLnBrk="1" hangingPunct="1"/>
            <a:endParaRPr lang="en-US" altLang="ja-JP"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z="4000" smtClean="0"/>
              <a:t>　患者の感想</a:t>
            </a:r>
            <a:br>
              <a:rPr lang="ja-JP" altLang="en-US" sz="4000" smtClean="0"/>
            </a:br>
            <a:endParaRPr lang="ja-JP" altLang="en-US" sz="4000" smtClean="0"/>
          </a:p>
        </p:txBody>
      </p:sp>
      <p:sp>
        <p:nvSpPr>
          <p:cNvPr id="25603" name="Rectangle 3"/>
          <p:cNvSpPr>
            <a:spLocks noGrp="1" noChangeArrowheads="1"/>
          </p:cNvSpPr>
          <p:nvPr>
            <p:ph idx="1"/>
          </p:nvPr>
        </p:nvSpPr>
        <p:spPr/>
        <p:txBody>
          <a:bodyPr/>
          <a:lstStyle/>
          <a:p>
            <a:pPr eaLnBrk="1" hangingPunct="1"/>
            <a:r>
              <a:rPr lang="ja-JP" altLang="en-US" smtClean="0"/>
              <a:t>患者は、自分は盗みなど不正を働いたことはなく、絶対的に悪いことだと思っている。</a:t>
            </a:r>
          </a:p>
          <a:p>
            <a:pPr eaLnBrk="1" hangingPunct="1"/>
            <a:r>
              <a:rPr lang="ja-JP" altLang="en-US" smtClean="0"/>
              <a:t>社長も同じで堅い人間なので、自分と同じ考えだと思っていた。</a:t>
            </a:r>
          </a:p>
          <a:p>
            <a:pPr eaLnBrk="1" hangingPunct="1"/>
            <a:r>
              <a:rPr lang="ja-JP" altLang="en-US" smtClean="0"/>
              <a:t>しかし夢の中では、社長は不正を働いた社員を再雇用した。</a:t>
            </a:r>
          </a:p>
          <a:p>
            <a:pPr eaLnBrk="1" hangingPunct="1"/>
            <a:r>
              <a:rPr lang="ja-JP" altLang="en-US" smtClean="0"/>
              <a:t>患者は納得できないと思っている。</a:t>
            </a:r>
          </a:p>
          <a:p>
            <a:pPr eaLnBrk="1" hangingPunct="1">
              <a:buFont typeface="Wingdings" pitchFamily="2" charset="2"/>
              <a:buNone/>
            </a:pPr>
            <a:endParaRPr lang="en-US" altLang="ja-JP"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夢の分析</a:t>
            </a:r>
          </a:p>
        </p:txBody>
      </p:sp>
      <p:sp>
        <p:nvSpPr>
          <p:cNvPr id="26627" name="Rectangle 3"/>
          <p:cNvSpPr>
            <a:spLocks noGrp="1" noChangeArrowheads="1"/>
          </p:cNvSpPr>
          <p:nvPr>
            <p:ph idx="1"/>
          </p:nvPr>
        </p:nvSpPr>
        <p:spPr/>
        <p:txBody>
          <a:bodyPr/>
          <a:lstStyle/>
          <a:p>
            <a:pPr eaLnBrk="1" hangingPunct="1"/>
            <a:r>
              <a:rPr lang="ja-JP" altLang="en-US" smtClean="0"/>
              <a:t>しかし分析を進めると、この横領を働いた社員こそが、患者の深い部分にある意思が表出したものだと判明した。</a:t>
            </a:r>
          </a:p>
          <a:p>
            <a:pPr eaLnBrk="1" hangingPunct="1"/>
            <a:r>
              <a:rPr lang="ja-JP" altLang="en-US" smtClean="0"/>
              <a:t>患者の夢では、社長から何かを奪うことは悪いことではなく、むしろ社長は是認していると考えることが出来る。</a:t>
            </a:r>
          </a:p>
          <a:p>
            <a:pPr eaLnBrk="1" hangingPunct="1"/>
            <a:r>
              <a:rPr lang="ja-JP" altLang="en-US" smtClean="0"/>
              <a:t>つまり、患者は社長から独立して自分で会社を経営したいと思っていたことが分かった。</a:t>
            </a:r>
          </a:p>
          <a:p>
            <a:pPr eaLnBrk="1" hangingPunct="1"/>
            <a:endParaRPr lang="en-US" altLang="ja-JP"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smtClean="0"/>
              <a:t>患者の事情</a:t>
            </a:r>
          </a:p>
        </p:txBody>
      </p:sp>
      <p:sp>
        <p:nvSpPr>
          <p:cNvPr id="27651" name="Rectangle 3"/>
          <p:cNvSpPr>
            <a:spLocks noGrp="1" noChangeArrowheads="1"/>
          </p:cNvSpPr>
          <p:nvPr>
            <p:ph idx="1"/>
          </p:nvPr>
        </p:nvSpPr>
        <p:spPr/>
        <p:txBody>
          <a:bodyPr/>
          <a:lstStyle/>
          <a:p>
            <a:pPr eaLnBrk="1" hangingPunct="1">
              <a:lnSpc>
                <a:spcPct val="90000"/>
              </a:lnSpc>
            </a:pPr>
            <a:r>
              <a:rPr lang="ja-JP" altLang="en-US" smtClean="0"/>
              <a:t>この患者は、それまでの忠実な生き方を変え、自分が長となって生きたいという意志が最近になって芽生え始めた。</a:t>
            </a:r>
          </a:p>
          <a:p>
            <a:pPr eaLnBrk="1" hangingPunct="1">
              <a:lnSpc>
                <a:spcPct val="90000"/>
              </a:lnSpc>
            </a:pPr>
            <a:r>
              <a:rPr lang="ja-JP" altLang="en-US" smtClean="0"/>
              <a:t>その気持ちに自分で気づいてはいたが、それに伴う危険への怖れや社長に反抗する罪悪感などの抵抗があって、実現する気になれない。</a:t>
            </a:r>
          </a:p>
          <a:p>
            <a:pPr eaLnBrk="1" hangingPunct="1">
              <a:lnSpc>
                <a:spcPct val="90000"/>
              </a:lnSpc>
            </a:pPr>
            <a:r>
              <a:rPr lang="ja-JP" altLang="en-US" smtClean="0"/>
              <a:t>そのせいで「抑うつ病」にまでなっていたことがわかった。</a:t>
            </a:r>
          </a:p>
          <a:p>
            <a:pPr eaLnBrk="1" hangingPunct="1">
              <a:lnSpc>
                <a:spcPct val="90000"/>
              </a:lnSpc>
            </a:pPr>
            <a:endParaRPr lang="en-US" altLang="ja-JP"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52400"/>
            <a:ext cx="7386638" cy="1404938"/>
          </a:xfrm>
        </p:spPr>
        <p:txBody>
          <a:bodyPr/>
          <a:lstStyle/>
          <a:p>
            <a:pPr eaLnBrk="1" hangingPunct="1"/>
            <a:r>
              <a:rPr lang="ja-JP" altLang="en-US" smtClean="0"/>
              <a:t>夢を題材にした絵画の鑑賞</a:t>
            </a:r>
          </a:p>
        </p:txBody>
      </p:sp>
      <p:sp>
        <p:nvSpPr>
          <p:cNvPr id="29699" name="Rectangle 3"/>
          <p:cNvSpPr>
            <a:spLocks noGrp="1" noChangeArrowheads="1"/>
          </p:cNvSpPr>
          <p:nvPr>
            <p:ph idx="1"/>
          </p:nvPr>
        </p:nvSpPr>
        <p:spPr/>
        <p:txBody>
          <a:bodyPr/>
          <a:lstStyle/>
          <a:p>
            <a:pPr eaLnBrk="1" hangingPunct="1"/>
            <a:r>
              <a:rPr lang="ja-JP" altLang="en-US" smtClean="0"/>
              <a:t>「夢を扱った芸術作品を鑑賞してみよう」という、少し別方面からのアプローチもしたい。</a:t>
            </a:r>
          </a:p>
          <a:p>
            <a:pPr eaLnBrk="1" hangingPunct="1"/>
            <a:r>
              <a:rPr lang="ja-JP" altLang="en-US" smtClean="0"/>
              <a:t>ここではシュールレアリストの絵画。</a:t>
            </a:r>
          </a:p>
          <a:p>
            <a:pPr eaLnBrk="1" hangingPunct="1"/>
            <a:r>
              <a:rPr lang="ja-JP" altLang="en-US" smtClean="0"/>
              <a:t>不条理な世界、事物のありえない組み合わせなどを</a:t>
            </a:r>
            <a:r>
              <a:rPr lang="ja-JP" altLang="en-US" b="1" smtClean="0"/>
              <a:t>写実的</a:t>
            </a:r>
            <a:r>
              <a:rPr lang="ja-JP" altLang="en-US" smtClean="0"/>
              <a:t>に描いた画家たち。</a:t>
            </a:r>
          </a:p>
          <a:p>
            <a:pPr eaLnBrk="1" hangingPunct="1">
              <a:buFontTx/>
              <a:buNone/>
            </a:pPr>
            <a:r>
              <a:rPr lang="ja-JP" altLang="en-US" sz="2000" smtClean="0"/>
              <a:t>・　引用元：ウィキペディア</a:t>
            </a:r>
          </a:p>
          <a:p>
            <a:pPr eaLnBrk="1" hangingPunct="1"/>
            <a:endParaRPr lang="en-US" altLang="ja-JP"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title"/>
          </p:nvPr>
        </p:nvSpPr>
        <p:spPr>
          <a:xfrm>
            <a:off x="684213" y="0"/>
            <a:ext cx="6870700" cy="1404938"/>
          </a:xfrm>
        </p:spPr>
        <p:txBody>
          <a:bodyPr/>
          <a:lstStyle/>
          <a:p>
            <a:pPr eaLnBrk="1" hangingPunct="1"/>
            <a:r>
              <a:rPr lang="en-US" altLang="ja-JP" smtClean="0"/>
              <a:t>『</a:t>
            </a:r>
            <a:r>
              <a:rPr lang="ja-JP" altLang="en-US" smtClean="0"/>
              <a:t>ピレネーの城</a:t>
            </a:r>
            <a:r>
              <a:rPr lang="en-US" altLang="ja-JP" smtClean="0"/>
              <a:t>』</a:t>
            </a:r>
          </a:p>
        </p:txBody>
      </p:sp>
      <p:sp>
        <p:nvSpPr>
          <p:cNvPr id="30723" name="Rectangle 8"/>
          <p:cNvSpPr>
            <a:spLocks noGrp="1" noChangeArrowheads="1"/>
          </p:cNvSpPr>
          <p:nvPr>
            <p:ph type="body" sz="half" idx="1"/>
          </p:nvPr>
        </p:nvSpPr>
        <p:spPr>
          <a:xfrm>
            <a:off x="684213" y="1773238"/>
            <a:ext cx="3771900" cy="3873500"/>
          </a:xfrm>
        </p:spPr>
        <p:txBody>
          <a:bodyPr/>
          <a:lstStyle/>
          <a:p>
            <a:pPr eaLnBrk="1" hangingPunct="1">
              <a:lnSpc>
                <a:spcPct val="90000"/>
              </a:lnSpc>
            </a:pPr>
            <a:endParaRPr lang="en-US" altLang="ja-JP" sz="2400" smtClean="0"/>
          </a:p>
          <a:p>
            <a:pPr eaLnBrk="1" hangingPunct="1">
              <a:lnSpc>
                <a:spcPct val="90000"/>
              </a:lnSpc>
            </a:pPr>
            <a:r>
              <a:rPr lang="ja-JP" altLang="en-US" sz="2400" smtClean="0"/>
              <a:t>ベルギーの画家、ルネ・マグリットの作品。 </a:t>
            </a:r>
          </a:p>
          <a:p>
            <a:pPr eaLnBrk="1" hangingPunct="1">
              <a:lnSpc>
                <a:spcPct val="90000"/>
              </a:lnSpc>
            </a:pPr>
            <a:r>
              <a:rPr lang="ja-JP" altLang="en-US" sz="2400" smtClean="0"/>
              <a:t>この絵の様に、シュールレアリズムでは夢や無意識下でしか起こりえない奇妙な世界が描かれたが、彼らの絵の中に出てくる人物や風景はあくまで具象的であった。</a:t>
            </a:r>
          </a:p>
          <a:p>
            <a:pPr eaLnBrk="1" hangingPunct="1">
              <a:lnSpc>
                <a:spcPct val="90000"/>
              </a:lnSpc>
            </a:pPr>
            <a:r>
              <a:rPr lang="ja-JP" altLang="en-US" sz="2000" smtClean="0"/>
              <a:t>引用元：ウィキペディア</a:t>
            </a:r>
          </a:p>
        </p:txBody>
      </p:sp>
      <p:pic>
        <p:nvPicPr>
          <p:cNvPr id="30724" name="Picture 10" descr="pirene-nposoirp[1]"/>
          <p:cNvPicPr>
            <a:picLocks noGrp="1" noChangeAspect="1" noChangeArrowheads="1"/>
          </p:cNvPicPr>
          <p:nvPr>
            <p:ph sz="half" idx="2"/>
          </p:nvPr>
        </p:nvPicPr>
        <p:blipFill>
          <a:blip r:embed="rId3"/>
          <a:srcRect/>
          <a:stretch>
            <a:fillRect/>
          </a:stretch>
        </p:blipFill>
        <p:spPr>
          <a:xfrm>
            <a:off x="4859338" y="1700213"/>
            <a:ext cx="2625725" cy="403225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188913"/>
            <a:ext cx="6870700" cy="1268412"/>
          </a:xfrm>
        </p:spPr>
        <p:txBody>
          <a:bodyPr/>
          <a:lstStyle/>
          <a:p>
            <a:pPr eaLnBrk="1" hangingPunct="1"/>
            <a:r>
              <a:rPr lang="ja-JP" altLang="en-US" smtClean="0"/>
              <a:t>ディープな絵画の世界</a:t>
            </a:r>
          </a:p>
        </p:txBody>
      </p:sp>
      <p:sp>
        <p:nvSpPr>
          <p:cNvPr id="31747" name="Rectangle 3"/>
          <p:cNvSpPr>
            <a:spLocks noGrp="1" noChangeArrowheads="1"/>
          </p:cNvSpPr>
          <p:nvPr>
            <p:ph idx="1"/>
          </p:nvPr>
        </p:nvSpPr>
        <p:spPr>
          <a:xfrm>
            <a:off x="685800" y="1828800"/>
            <a:ext cx="7696200" cy="4192588"/>
          </a:xfrm>
        </p:spPr>
        <p:txBody>
          <a:bodyPr/>
          <a:lstStyle/>
          <a:p>
            <a:pPr eaLnBrk="1" hangingPunct="1">
              <a:buFontTx/>
              <a:buNone/>
            </a:pPr>
            <a:r>
              <a:rPr lang="ja-JP" altLang="en-US" smtClean="0"/>
              <a:t>　</a:t>
            </a:r>
          </a:p>
          <a:p>
            <a:pPr eaLnBrk="1" hangingPunct="1"/>
            <a:r>
              <a:rPr lang="ja-JP" altLang="en-US" smtClean="0"/>
              <a:t>統合失調症患者等の絵を鑑賞。</a:t>
            </a:r>
          </a:p>
          <a:p>
            <a:pPr eaLnBrk="1" hangingPunct="1"/>
            <a:endParaRPr lang="ja-JP" altLang="en-US" smtClean="0"/>
          </a:p>
          <a:p>
            <a:pPr eaLnBrk="1" hangingPunct="1"/>
            <a:r>
              <a:rPr lang="ja-JP" altLang="en-US" smtClean="0"/>
              <a:t> 「現実の意識では測り知れない底知れぬ深いエネルギーを芸術に表現したもの」と言う点では夢の絵画と共通していると思われる。</a:t>
            </a:r>
          </a:p>
          <a:p>
            <a:pPr eaLnBrk="1" hangingPunct="1"/>
            <a:endParaRPr lang="en-US" altLang="ja-JP"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1"/>
          <p:cNvSpPr>
            <a:spLocks noGrp="1" noChangeArrowheads="1"/>
          </p:cNvSpPr>
          <p:nvPr>
            <p:ph type="title"/>
          </p:nvPr>
        </p:nvSpPr>
        <p:spPr>
          <a:xfrm>
            <a:off x="685800" y="152400"/>
            <a:ext cx="7529538" cy="1776402"/>
          </a:xfrm>
        </p:spPr>
        <p:txBody>
          <a:bodyPr/>
          <a:lstStyle/>
          <a:p>
            <a:pPr eaLnBrk="1" hangingPunct="1"/>
            <a:r>
              <a:rPr lang="ja-JP" altLang="en-US" sz="3200" dirty="0" smtClean="0"/>
              <a:t>ルイス・ウェイン（統合失調症）の場合</a:t>
            </a:r>
            <a:r>
              <a:rPr lang="en-US" altLang="ja-JP" sz="3200" dirty="0" smtClean="0"/>
              <a:t/>
            </a:r>
            <a:br>
              <a:rPr lang="en-US" altLang="ja-JP" sz="3200" dirty="0" smtClean="0"/>
            </a:br>
            <a:r>
              <a:rPr lang="ja-JP" altLang="en-US" sz="3200" dirty="0" smtClean="0"/>
              <a:t>発症前</a:t>
            </a:r>
            <a:r>
              <a:rPr lang="en-US" altLang="ja-JP" sz="3200" dirty="0" smtClean="0"/>
              <a:t>/</a:t>
            </a:r>
            <a:r>
              <a:rPr lang="ja-JP" altLang="en-US" sz="3200" dirty="0" smtClean="0"/>
              <a:t>発症後</a:t>
            </a:r>
            <a:endParaRPr lang="en-US" altLang="ja-JP" sz="3200" dirty="0" smtClean="0"/>
          </a:p>
        </p:txBody>
      </p:sp>
      <p:pic>
        <p:nvPicPr>
          <p:cNvPr id="33795" name="Picture 34" descr="b7351375[1]"/>
          <p:cNvPicPr>
            <a:picLocks noGrp="1" noChangeAspect="1" noChangeArrowheads="1"/>
          </p:cNvPicPr>
          <p:nvPr>
            <p:ph sz="half" idx="1"/>
          </p:nvPr>
        </p:nvPicPr>
        <p:blipFill>
          <a:blip r:embed="rId3"/>
          <a:srcRect/>
          <a:stretch>
            <a:fillRect/>
          </a:stretch>
        </p:blipFill>
        <p:spPr>
          <a:xfrm>
            <a:off x="500034" y="2143116"/>
            <a:ext cx="3355975" cy="4464050"/>
          </a:xfrm>
        </p:spPr>
      </p:pic>
      <p:pic>
        <p:nvPicPr>
          <p:cNvPr id="33796" name="Picture 35" descr="80ded825[1]"/>
          <p:cNvPicPr>
            <a:picLocks noGrp="1" noChangeAspect="1" noChangeArrowheads="1"/>
          </p:cNvPicPr>
          <p:nvPr>
            <p:ph sz="half" idx="2"/>
          </p:nvPr>
        </p:nvPicPr>
        <p:blipFill>
          <a:blip r:embed="rId4"/>
          <a:srcRect/>
          <a:stretch>
            <a:fillRect/>
          </a:stretch>
        </p:blipFill>
        <p:spPr>
          <a:xfrm>
            <a:off x="4500562" y="2143116"/>
            <a:ext cx="3455987" cy="4464050"/>
          </a:xfrm>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3" descr="arutu[1]"/>
          <p:cNvPicPr>
            <a:picLocks noGrp="1" noChangeAspect="1" noChangeArrowheads="1"/>
          </p:cNvPicPr>
          <p:nvPr>
            <p:ph idx="4294967295"/>
          </p:nvPr>
        </p:nvPicPr>
        <p:blipFill>
          <a:blip r:embed="rId2"/>
          <a:srcRect/>
          <a:stretch>
            <a:fillRect/>
          </a:stretch>
        </p:blipFill>
        <p:spPr>
          <a:xfrm>
            <a:off x="2228850" y="1428750"/>
            <a:ext cx="6915150" cy="5364163"/>
          </a:xfrm>
        </p:spPr>
      </p:pic>
      <p:sp>
        <p:nvSpPr>
          <p:cNvPr id="3" name="正方形/長方形 2"/>
          <p:cNvSpPr/>
          <p:nvPr/>
        </p:nvSpPr>
        <p:spPr>
          <a:xfrm>
            <a:off x="1000100" y="71414"/>
            <a:ext cx="7286676" cy="1508105"/>
          </a:xfrm>
          <a:prstGeom prst="rect">
            <a:avLst/>
          </a:prstGeom>
        </p:spPr>
        <p:txBody>
          <a:bodyPr wrap="square">
            <a:spAutoFit/>
          </a:bodyPr>
          <a:lstStyle/>
          <a:p>
            <a:r>
              <a:rPr lang="ja-JP" altLang="en-US" sz="3200" dirty="0" smtClean="0">
                <a:latin typeface="ＭＳ Ｐゴシック" charset="-128"/>
              </a:rPr>
              <a:t>よりディープな世界へ</a:t>
            </a:r>
            <a:br>
              <a:rPr lang="ja-JP" altLang="en-US" sz="3200" dirty="0" smtClean="0">
                <a:latin typeface="ＭＳ Ｐゴシック" charset="-128"/>
              </a:rPr>
            </a:br>
            <a:r>
              <a:rPr lang="ja-JP" altLang="en-US" sz="3200" dirty="0" smtClean="0">
                <a:latin typeface="ＭＳ Ｐゴシック" charset="-128"/>
              </a:rPr>
              <a:t>～</a:t>
            </a:r>
            <a:r>
              <a:rPr lang="en-US" altLang="ja-JP" sz="3200" dirty="0" smtClean="0">
                <a:latin typeface="ＭＳ Ｐゴシック" charset="-128"/>
              </a:rPr>
              <a:t>WILLIAM UTERMOHLEN</a:t>
            </a:r>
            <a:r>
              <a:rPr lang="ja-JP" altLang="en-US" sz="3200" dirty="0" smtClean="0">
                <a:latin typeface="ＭＳ Ｐゴシック" charset="-128"/>
              </a:rPr>
              <a:t>の場合</a:t>
            </a:r>
            <a:r>
              <a:rPr lang="ja-JP" altLang="en-US" sz="3200" dirty="0" smtClean="0"/>
              <a:t> ～</a:t>
            </a:r>
            <a:endParaRPr lang="en-US" altLang="ja-JP" sz="3200" dirty="0" smtClean="0"/>
          </a:p>
          <a:p>
            <a:r>
              <a:rPr lang="ja-JP" altLang="en-US" sz="2800" dirty="0" smtClean="0"/>
              <a:t>（アルツハイマー患者）</a:t>
            </a:r>
            <a:endParaRPr lang="ja-JP" altLang="en-US" sz="2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ja-JP" altLang="en-US" smtClean="0"/>
              <a:t>活動内容</a:t>
            </a:r>
          </a:p>
        </p:txBody>
      </p:sp>
      <p:sp>
        <p:nvSpPr>
          <p:cNvPr id="5123" name="コンテンツ プレースホルダ 2"/>
          <p:cNvSpPr>
            <a:spLocks noGrp="1"/>
          </p:cNvSpPr>
          <p:nvPr>
            <p:ph idx="1"/>
          </p:nvPr>
        </p:nvSpPr>
        <p:spPr/>
        <p:txBody>
          <a:bodyPr/>
          <a:lstStyle/>
          <a:p>
            <a:pPr eaLnBrk="1" hangingPunct="1"/>
            <a:r>
              <a:rPr lang="en-US" altLang="ja-JP" smtClean="0"/>
              <a:t>8/20 DreamTeam</a:t>
            </a:r>
            <a:r>
              <a:rPr lang="ja-JP" altLang="en-US" smtClean="0"/>
              <a:t>発足（顔合わせ）</a:t>
            </a:r>
            <a:endParaRPr lang="en-US" altLang="ja-JP" smtClean="0"/>
          </a:p>
          <a:p>
            <a:pPr eaLnBrk="1" hangingPunct="1"/>
            <a:r>
              <a:rPr lang="en-US" altLang="ja-JP" smtClean="0"/>
              <a:t>8/</a:t>
            </a:r>
            <a:r>
              <a:rPr lang="ja-JP" altLang="en-US" smtClean="0"/>
              <a:t>　第一回ミーティング</a:t>
            </a:r>
            <a:endParaRPr lang="en-US" altLang="ja-JP" smtClean="0"/>
          </a:p>
          <a:p>
            <a:pPr eaLnBrk="1" hangingPunct="1"/>
            <a:r>
              <a:rPr lang="en-US" altLang="ja-JP" smtClean="0"/>
              <a:t>9/23</a:t>
            </a:r>
            <a:r>
              <a:rPr lang="ja-JP" altLang="en-US" smtClean="0"/>
              <a:t>　第二回ミーティング</a:t>
            </a:r>
            <a:endParaRPr lang="en-US" altLang="ja-JP" smtClean="0"/>
          </a:p>
          <a:p>
            <a:pPr eaLnBrk="1" hangingPunct="1"/>
            <a:r>
              <a:rPr lang="en-US" altLang="ja-JP" smtClean="0"/>
              <a:t>10/6</a:t>
            </a:r>
            <a:r>
              <a:rPr lang="ja-JP" altLang="en-US" smtClean="0"/>
              <a:t>　中間発表前ミーティング</a:t>
            </a:r>
            <a:endParaRPr lang="en-US" altLang="ja-JP" smtClean="0"/>
          </a:p>
          <a:p>
            <a:pPr eaLnBrk="1" hangingPunct="1"/>
            <a:endParaRPr lang="en-US" altLang="ja-JP" smtClean="0"/>
          </a:p>
          <a:p>
            <a:pPr eaLnBrk="1" hangingPunct="1"/>
            <a:endParaRPr lang="ja-JP" altLang="en-US" smtClean="0"/>
          </a:p>
        </p:txBody>
      </p:sp>
      <p:pic>
        <p:nvPicPr>
          <p:cNvPr id="5124" name="Picture 2" descr="http://scishop-handai-net.googlegroups.com/web/IMGP1084.JPG?hl=ja&amp;gda=yOPDuT4AAAC0t9sRiNqiC1Xvlh8XA3EQHB1K5Cz9G0lrwy9YTnp0zhl-sJcPbLNZaHmv-b14EPbjsKXVs-X7bdXZc5buSfmx"/>
          <p:cNvPicPr>
            <a:picLocks noChangeAspect="1" noChangeArrowheads="1"/>
          </p:cNvPicPr>
          <p:nvPr/>
        </p:nvPicPr>
        <p:blipFill>
          <a:blip r:embed="rId3"/>
          <a:srcRect/>
          <a:stretch>
            <a:fillRect/>
          </a:stretch>
        </p:blipFill>
        <p:spPr bwMode="auto">
          <a:xfrm>
            <a:off x="5000625" y="4286250"/>
            <a:ext cx="3079750" cy="2309813"/>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2400"/>
            <a:ext cx="6870700" cy="2052638"/>
          </a:xfrm>
        </p:spPr>
        <p:txBody>
          <a:bodyPr/>
          <a:lstStyle/>
          <a:p>
            <a:pPr eaLnBrk="1" hangingPunct="1"/>
            <a:r>
              <a:rPr lang="ja-JP" altLang="en-US" smtClean="0"/>
              <a:t>今後の展開</a:t>
            </a:r>
            <a:br>
              <a:rPr lang="ja-JP" altLang="en-US" smtClean="0"/>
            </a:br>
            <a:r>
              <a:rPr lang="ja-JP" altLang="en-US" sz="3200" smtClean="0"/>
              <a:t>夢を題材にした映画の鑑賞を計画。</a:t>
            </a:r>
            <a:r>
              <a:rPr lang="ja-JP" altLang="en-US" smtClean="0"/>
              <a:t/>
            </a:r>
            <a:br>
              <a:rPr lang="ja-JP" altLang="en-US" smtClean="0"/>
            </a:br>
            <a:endParaRPr lang="ja-JP" altLang="en-US" smtClean="0"/>
          </a:p>
        </p:txBody>
      </p:sp>
      <p:sp>
        <p:nvSpPr>
          <p:cNvPr id="36867" name="Rectangle 3"/>
          <p:cNvSpPr>
            <a:spLocks noGrp="1" noChangeArrowheads="1"/>
          </p:cNvSpPr>
          <p:nvPr>
            <p:ph idx="1"/>
          </p:nvPr>
        </p:nvSpPr>
        <p:spPr/>
        <p:txBody>
          <a:bodyPr/>
          <a:lstStyle/>
          <a:p>
            <a:pPr eaLnBrk="1" hangingPunct="1">
              <a:buFontTx/>
              <a:buNone/>
            </a:pPr>
            <a:r>
              <a:rPr lang="en-US" altLang="ja-JP" smtClean="0"/>
              <a:t> </a:t>
            </a:r>
          </a:p>
          <a:p>
            <a:pPr eaLnBrk="1" hangingPunct="1"/>
            <a:r>
              <a:rPr lang="en-US" altLang="ja-JP" smtClean="0"/>
              <a:t>『</a:t>
            </a:r>
            <a:r>
              <a:rPr lang="ja-JP" altLang="en-US" smtClean="0"/>
              <a:t>夢</a:t>
            </a:r>
            <a:r>
              <a:rPr lang="en-US" altLang="ja-JP" smtClean="0"/>
              <a:t>』</a:t>
            </a:r>
            <a:r>
              <a:rPr lang="ja-JP" altLang="en-US" smtClean="0"/>
              <a:t>（</a:t>
            </a:r>
            <a:r>
              <a:rPr lang="en-US" altLang="ja-JP" smtClean="0"/>
              <a:t>1990</a:t>
            </a:r>
            <a:r>
              <a:rPr lang="ja-JP" altLang="en-US" smtClean="0"/>
              <a:t>年） </a:t>
            </a:r>
          </a:p>
          <a:p>
            <a:pPr eaLnBrk="1" hangingPunct="1"/>
            <a:r>
              <a:rPr lang="ja-JP" altLang="en-US" smtClean="0"/>
              <a:t>映画版</a:t>
            </a:r>
            <a:r>
              <a:rPr lang="en-US" altLang="ja-JP" smtClean="0"/>
              <a:t>『</a:t>
            </a:r>
            <a:r>
              <a:rPr lang="ja-JP" altLang="en-US" smtClean="0"/>
              <a:t>ユメ十夜</a:t>
            </a:r>
            <a:r>
              <a:rPr lang="en-US" altLang="ja-JP" smtClean="0"/>
              <a:t>』 </a:t>
            </a:r>
            <a:r>
              <a:rPr lang="ja-JP" altLang="en-US" smtClean="0"/>
              <a:t>（</a:t>
            </a:r>
            <a:r>
              <a:rPr lang="en-US" altLang="ja-JP" smtClean="0"/>
              <a:t>2007</a:t>
            </a:r>
            <a:r>
              <a:rPr lang="ja-JP" altLang="en-US" smtClean="0"/>
              <a:t>年）</a:t>
            </a:r>
          </a:p>
          <a:p>
            <a:pPr eaLnBrk="1" hangingPunct="1"/>
            <a:r>
              <a:rPr lang="en-US" altLang="ja-JP" smtClean="0"/>
              <a:t>『</a:t>
            </a:r>
            <a:r>
              <a:rPr lang="ja-JP" altLang="en-US" smtClean="0"/>
              <a:t>アンダルシアの犬</a:t>
            </a:r>
            <a:r>
              <a:rPr lang="en-US" altLang="ja-JP" smtClean="0"/>
              <a:t>』</a:t>
            </a:r>
            <a:r>
              <a:rPr lang="ja-JP" altLang="en-US" smtClean="0"/>
              <a:t>（</a:t>
            </a:r>
            <a:r>
              <a:rPr lang="en-US" altLang="ja-JP" smtClean="0"/>
              <a:t>1928</a:t>
            </a:r>
            <a:r>
              <a:rPr lang="ja-JP" altLang="en-US" smtClean="0"/>
              <a:t>年）</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p:txBody>
          <a:bodyPr/>
          <a:lstStyle/>
          <a:p>
            <a:r>
              <a:rPr lang="ja-JP" altLang="en-US" smtClean="0"/>
              <a:t>まとめ</a:t>
            </a:r>
          </a:p>
        </p:txBody>
      </p:sp>
      <p:sp>
        <p:nvSpPr>
          <p:cNvPr id="37891" name="コンテンツ プレースホルダ 2"/>
          <p:cNvSpPr>
            <a:spLocks noGrp="1"/>
          </p:cNvSpPr>
          <p:nvPr>
            <p:ph idx="1"/>
          </p:nvPr>
        </p:nvSpPr>
        <p:spPr/>
        <p:txBody>
          <a:bodyPr/>
          <a:lstStyle/>
          <a:p>
            <a:r>
              <a:rPr lang="ja-JP" altLang="en-US" smtClean="0"/>
              <a:t>文理両面の研究を進め、夢とは何かを定義づけ、そのコントロールの可能性を探る。</a:t>
            </a:r>
            <a:endParaRPr lang="en-US" altLang="ja-JP" smtClean="0"/>
          </a:p>
          <a:p>
            <a:r>
              <a:rPr lang="ja-JP" altLang="en-US" smtClean="0"/>
              <a:t>芸術鑑賞などのアクションプランを立てて実行する。</a:t>
            </a:r>
            <a:endParaRPr lang="en-US" altLang="ja-JP"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a:xfrm>
            <a:off x="685800" y="152400"/>
            <a:ext cx="6870700" cy="847725"/>
          </a:xfrm>
        </p:spPr>
        <p:txBody>
          <a:bodyPr/>
          <a:lstStyle/>
          <a:p>
            <a:pPr eaLnBrk="1" hangingPunct="1"/>
            <a:r>
              <a:rPr lang="ja-JP" altLang="en-US" smtClean="0"/>
              <a:t>参考資料＆</a:t>
            </a:r>
            <a:r>
              <a:rPr lang="en-US" altLang="ja-JP" smtClean="0"/>
              <a:t>web</a:t>
            </a:r>
            <a:endParaRPr lang="ja-JP" altLang="en-US" smtClean="0"/>
          </a:p>
        </p:txBody>
      </p:sp>
      <p:sp>
        <p:nvSpPr>
          <p:cNvPr id="3" name="コンテンツ プレースホルダ 2"/>
          <p:cNvSpPr>
            <a:spLocks noGrp="1"/>
          </p:cNvSpPr>
          <p:nvPr>
            <p:ph idx="1"/>
          </p:nvPr>
        </p:nvSpPr>
        <p:spPr>
          <a:xfrm>
            <a:off x="642938" y="1857375"/>
            <a:ext cx="7696200" cy="3657600"/>
          </a:xfrm>
        </p:spPr>
        <p:txBody>
          <a:bodyPr>
            <a:normAutofit fontScale="62500" lnSpcReduction="20000"/>
          </a:bodyPr>
          <a:lstStyle/>
          <a:p>
            <a:pPr eaLnBrk="1" hangingPunct="1">
              <a:buFontTx/>
              <a:buNone/>
              <a:defRPr/>
            </a:pPr>
            <a:r>
              <a:rPr lang="ja-JP" altLang="en-US" dirty="0" smtClean="0">
                <a:hlinkClick r:id="rId2"/>
              </a:rPr>
              <a:t>夢見工房</a:t>
            </a:r>
            <a:endParaRPr lang="en-US" altLang="ja-JP" dirty="0" smtClean="0">
              <a:hlinkClick r:id="rId2"/>
            </a:endParaRPr>
          </a:p>
          <a:p>
            <a:pPr eaLnBrk="1" hangingPunct="1">
              <a:defRPr/>
            </a:pPr>
            <a:r>
              <a:rPr lang="en-US" altLang="ja-JP" dirty="0" err="1" smtClean="0">
                <a:hlinkClick r:id="rId2"/>
              </a:rPr>
              <a:t>Itmedia</a:t>
            </a:r>
            <a:endParaRPr lang="en-US" altLang="ja-JP" dirty="0" smtClean="0">
              <a:hlinkClick r:id="rId2"/>
            </a:endParaRPr>
          </a:p>
          <a:p>
            <a:pPr eaLnBrk="1" hangingPunct="1">
              <a:buFontTx/>
              <a:buNone/>
              <a:defRPr/>
            </a:pPr>
            <a:r>
              <a:rPr lang="en-US" altLang="ja-JP" dirty="0" smtClean="0">
                <a:hlinkClick r:id="rId2"/>
              </a:rPr>
              <a:t>     http://wiredvision.jp/archives/200401/2004012701.html</a:t>
            </a:r>
            <a:endParaRPr lang="en-US" altLang="ja-JP" dirty="0" smtClean="0"/>
          </a:p>
          <a:p>
            <a:pPr eaLnBrk="1" hangingPunct="1">
              <a:defRPr/>
            </a:pPr>
            <a:r>
              <a:rPr lang="ja-JP" altLang="en-US" dirty="0" smtClean="0">
                <a:hlinkClick r:id="rId3"/>
              </a:rPr>
              <a:t>夢見工房資料</a:t>
            </a:r>
            <a:r>
              <a:rPr lang="en-US" altLang="ja-JP" dirty="0" smtClean="0">
                <a:hlinkClick r:id="rId3"/>
              </a:rPr>
              <a:t>http://www19.atwiki.jp/scidream?cmd=upload&amp;act=open&amp;pageid=12&amp;file=p040114_1.pdf</a:t>
            </a:r>
            <a:endParaRPr lang="en-US" altLang="ja-JP" dirty="0" smtClean="0"/>
          </a:p>
          <a:p>
            <a:pPr eaLnBrk="1" hangingPunct="1">
              <a:defRPr/>
            </a:pPr>
            <a:endParaRPr lang="en-US" altLang="ja-JP" dirty="0" smtClean="0"/>
          </a:p>
          <a:p>
            <a:pPr eaLnBrk="1" hangingPunct="1">
              <a:defRPr/>
            </a:pPr>
            <a:r>
              <a:rPr lang="en-US" altLang="ja-JP" dirty="0" smtClean="0">
                <a:hlinkClick r:id="rId4"/>
              </a:rPr>
              <a:t>http://www.watch.impress.co.jp/game/docs/20040930/toy159.htm</a:t>
            </a:r>
            <a:endParaRPr lang="en-US" altLang="ja-JP" dirty="0" smtClean="0"/>
          </a:p>
          <a:p>
            <a:pPr eaLnBrk="1" hangingPunct="1">
              <a:defRPr/>
            </a:pPr>
            <a:r>
              <a:rPr lang="en-US" altLang="ja-JP" dirty="0" smtClean="0">
                <a:hlinkClick r:id="rId5"/>
              </a:rPr>
              <a:t>http://plusd.itmedia.co.jp/lifestyle/articles/0401/14/news047.html</a:t>
            </a:r>
            <a:endParaRPr lang="en-US" altLang="ja-JP" dirty="0" smtClean="0"/>
          </a:p>
          <a:p>
            <a:pPr eaLnBrk="1" hangingPunct="1">
              <a:buFontTx/>
              <a:buNone/>
              <a:defRPr/>
            </a:pPr>
            <a:endParaRPr lang="en-US" altLang="ja-JP" dirty="0" smtClean="0"/>
          </a:p>
          <a:p>
            <a:pPr eaLnBrk="1" hangingPunct="1">
              <a:defRPr/>
            </a:pPr>
            <a:endParaRPr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785813" y="842963"/>
            <a:ext cx="7696200" cy="3657600"/>
          </a:xfrm>
        </p:spPr>
        <p:txBody>
          <a:bodyPr/>
          <a:lstStyle/>
          <a:p>
            <a:pPr eaLnBrk="1" hangingPunct="1">
              <a:lnSpc>
                <a:spcPct val="90000"/>
              </a:lnSpc>
            </a:pPr>
            <a:r>
              <a:rPr lang="ja-JP" altLang="en-US" sz="2000" smtClean="0"/>
              <a:t>鈴木博之</a:t>
            </a:r>
            <a:r>
              <a:rPr lang="en-US" altLang="ja-JP" sz="2000" smtClean="0"/>
              <a:t>(2005)</a:t>
            </a:r>
            <a:r>
              <a:rPr lang="ja-JP" altLang="en-US" sz="2000" smtClean="0"/>
              <a:t>「夢と</a:t>
            </a:r>
            <a:r>
              <a:rPr lang="en-US" altLang="ja-JP" sz="2000" smtClean="0"/>
              <a:t>REM</a:t>
            </a:r>
            <a:r>
              <a:rPr lang="ja-JP" altLang="en-US" sz="2000" smtClean="0"/>
              <a:t>，</a:t>
            </a:r>
            <a:r>
              <a:rPr lang="en-US" altLang="ja-JP" sz="2000" smtClean="0"/>
              <a:t>NREM</a:t>
            </a:r>
            <a:r>
              <a:rPr lang="ja-JP" altLang="en-US" sz="2000" smtClean="0"/>
              <a:t>睡眠</a:t>
            </a:r>
            <a:r>
              <a:rPr lang="en-US" altLang="ja-JP" sz="2000" smtClean="0"/>
              <a:t>―</a:t>
            </a:r>
            <a:r>
              <a:rPr lang="ja-JP" altLang="en-US" sz="2000" smtClean="0"/>
              <a:t>夢はいつ起こっているのか</a:t>
            </a:r>
            <a:r>
              <a:rPr lang="en-US" altLang="ja-JP" sz="2000" smtClean="0"/>
              <a:t>―</a:t>
            </a:r>
            <a:r>
              <a:rPr lang="ja-JP" altLang="en-US" sz="2000" smtClean="0"/>
              <a:t>」</a:t>
            </a:r>
            <a:r>
              <a:rPr lang="en-US" altLang="ja-JP" sz="2000" smtClean="0"/>
              <a:t>『</a:t>
            </a:r>
            <a:r>
              <a:rPr lang="ja-JP" altLang="en-US" sz="2000" smtClean="0"/>
              <a:t>バイオメカニズム学会誌</a:t>
            </a:r>
            <a:r>
              <a:rPr lang="en-US" altLang="ja-JP" sz="2000" smtClean="0"/>
              <a:t>』vol.29 No.4 200pp </a:t>
            </a:r>
          </a:p>
          <a:p>
            <a:pPr eaLnBrk="1" hangingPunct="1">
              <a:lnSpc>
                <a:spcPct val="90000"/>
              </a:lnSpc>
            </a:pPr>
            <a:endParaRPr lang="en-US" altLang="ja-JP" sz="2000" smtClean="0"/>
          </a:p>
          <a:p>
            <a:pPr eaLnBrk="1" hangingPunct="1">
              <a:lnSpc>
                <a:spcPct val="90000"/>
              </a:lnSpc>
            </a:pPr>
            <a:r>
              <a:rPr lang="ja-JP" altLang="en-US" sz="2000" smtClean="0"/>
              <a:t>井上昌次郎</a:t>
            </a:r>
            <a:r>
              <a:rPr lang="en-US" altLang="ja-JP" sz="2000" smtClean="0"/>
              <a:t>(1995)</a:t>
            </a:r>
            <a:r>
              <a:rPr lang="ja-JP" altLang="en-US" sz="2000" smtClean="0"/>
              <a:t>「夢の科学」</a:t>
            </a:r>
            <a:r>
              <a:rPr lang="en-US" altLang="ja-JP" sz="2000" smtClean="0"/>
              <a:t>『</a:t>
            </a:r>
            <a:r>
              <a:rPr lang="ja-JP" altLang="en-US" sz="2000" smtClean="0"/>
              <a:t>電子情報通信学会誌</a:t>
            </a:r>
            <a:r>
              <a:rPr lang="en-US" altLang="ja-JP" sz="2000" smtClean="0"/>
              <a:t>』vol.78 No.1 30pp</a:t>
            </a:r>
          </a:p>
          <a:p>
            <a:pPr eaLnBrk="1" hangingPunct="1">
              <a:lnSpc>
                <a:spcPct val="90000"/>
              </a:lnSpc>
              <a:buFontTx/>
              <a:buNone/>
            </a:pPr>
            <a:endParaRPr lang="en-US" altLang="ja-JP" sz="2000" smtClean="0"/>
          </a:p>
          <a:p>
            <a:pPr eaLnBrk="1" hangingPunct="1">
              <a:lnSpc>
                <a:spcPct val="90000"/>
              </a:lnSpc>
            </a:pPr>
            <a:r>
              <a:rPr lang="ja-JP" altLang="en-US" sz="2000" smtClean="0"/>
              <a:t>アラン・ホブソン　冬樹純子訳　</a:t>
            </a:r>
            <a:r>
              <a:rPr lang="en-US" altLang="ja-JP" sz="2000" smtClean="0"/>
              <a:t>『</a:t>
            </a:r>
            <a:r>
              <a:rPr lang="ja-JP" altLang="en-US" sz="2000" smtClean="0"/>
              <a:t>夢の科学　そのとき脳はなにをしているのか？</a:t>
            </a:r>
            <a:r>
              <a:rPr lang="en-US" altLang="ja-JP" sz="2000" smtClean="0"/>
              <a:t>』</a:t>
            </a:r>
            <a:r>
              <a:rPr lang="ja-JP" altLang="en-US" sz="2000" smtClean="0"/>
              <a:t>講談社ブルーバックス</a:t>
            </a:r>
            <a:r>
              <a:rPr lang="en-US" altLang="ja-JP" sz="2000" smtClean="0"/>
              <a:t>B-1426</a:t>
            </a:r>
          </a:p>
        </p:txBody>
      </p:sp>
      <p:sp>
        <p:nvSpPr>
          <p:cNvPr id="39939" name="テキスト ボックス 12"/>
          <p:cNvSpPr txBox="1">
            <a:spLocks noChangeArrowheads="1"/>
          </p:cNvSpPr>
          <p:nvPr/>
        </p:nvSpPr>
        <p:spPr bwMode="auto">
          <a:xfrm>
            <a:off x="857250" y="3571875"/>
            <a:ext cx="8643938" cy="400050"/>
          </a:xfrm>
          <a:prstGeom prst="rect">
            <a:avLst/>
          </a:prstGeom>
          <a:noFill/>
          <a:ln w="9525">
            <a:noFill/>
            <a:miter lim="800000"/>
            <a:headEnd/>
            <a:tailEnd/>
          </a:ln>
        </p:spPr>
        <p:txBody>
          <a:bodyPr>
            <a:spAutoFit/>
          </a:bodyPr>
          <a:lstStyle/>
          <a:p>
            <a:r>
              <a:rPr lang="en-US" altLang="ja-JP" sz="2000"/>
              <a:t>J.ALLAN  HOBSON   </a:t>
            </a:r>
            <a:r>
              <a:rPr lang="ja-JP" altLang="en-US" sz="2000"/>
              <a:t>「眠りと夢」　井上昌次郎　河野栄子　訳</a:t>
            </a:r>
          </a:p>
        </p:txBody>
      </p:sp>
      <p:sp>
        <p:nvSpPr>
          <p:cNvPr id="39940" name="テキスト ボックス 5"/>
          <p:cNvSpPr txBox="1">
            <a:spLocks noChangeArrowheads="1"/>
          </p:cNvSpPr>
          <p:nvPr/>
        </p:nvSpPr>
        <p:spPr bwMode="auto">
          <a:xfrm>
            <a:off x="857250" y="314325"/>
            <a:ext cx="2643188" cy="400050"/>
          </a:xfrm>
          <a:prstGeom prst="rect">
            <a:avLst/>
          </a:prstGeom>
          <a:noFill/>
          <a:ln w="9525">
            <a:noFill/>
            <a:miter lim="800000"/>
            <a:headEnd/>
            <a:tailEnd/>
          </a:ln>
        </p:spPr>
        <p:txBody>
          <a:bodyPr>
            <a:spAutoFit/>
          </a:bodyPr>
          <a:lstStyle/>
          <a:p>
            <a:r>
              <a:rPr lang="ja-JP" altLang="en-US" sz="2000"/>
              <a:t>夢見のメカニズム</a:t>
            </a:r>
          </a:p>
        </p:txBody>
      </p:sp>
      <p:sp>
        <p:nvSpPr>
          <p:cNvPr id="39941" name="正方形/長方形 6"/>
          <p:cNvSpPr>
            <a:spLocks noChangeArrowheads="1"/>
          </p:cNvSpPr>
          <p:nvPr/>
        </p:nvSpPr>
        <p:spPr bwMode="auto">
          <a:xfrm>
            <a:off x="1000125" y="4643438"/>
            <a:ext cx="7572375" cy="708025"/>
          </a:xfrm>
          <a:prstGeom prst="rect">
            <a:avLst/>
          </a:prstGeom>
          <a:noFill/>
          <a:ln w="9525">
            <a:noFill/>
            <a:miter lim="800000"/>
            <a:headEnd/>
            <a:tailEnd/>
          </a:ln>
        </p:spPr>
        <p:txBody>
          <a:bodyPr>
            <a:spAutoFit/>
          </a:bodyPr>
          <a:lstStyle/>
          <a:p>
            <a:r>
              <a:rPr lang="ja-JP" altLang="en-US" sz="2000"/>
              <a:t>河合隼雄の</a:t>
            </a:r>
            <a:r>
              <a:rPr lang="en-US" altLang="ja-JP" sz="2000"/>
              <a:t>『</a:t>
            </a:r>
            <a:r>
              <a:rPr lang="ja-JP" altLang="en-US" sz="2000"/>
              <a:t>人の心はどこまでわかるか</a:t>
            </a:r>
            <a:r>
              <a:rPr lang="en-US" altLang="ja-JP" sz="2000"/>
              <a:t>』</a:t>
            </a:r>
            <a:r>
              <a:rPr lang="ja-JP" altLang="en-US" sz="2000"/>
              <a:t>（</a:t>
            </a:r>
            <a:r>
              <a:rPr lang="en-US" altLang="ja-JP" sz="2000"/>
              <a:t>2006</a:t>
            </a:r>
            <a:r>
              <a:rPr lang="ja-JP" altLang="en-US" sz="2000"/>
              <a:t>年、講談社＋</a:t>
            </a:r>
            <a:r>
              <a:rPr lang="en-US" altLang="ja-JP" sz="2000"/>
              <a:t>α</a:t>
            </a:r>
            <a:r>
              <a:rPr lang="ja-JP" altLang="en-US" sz="2000"/>
              <a:t>新書）</a:t>
            </a:r>
            <a:endParaRPr lang="en-US" altLang="ja-JP" sz="2000"/>
          </a:p>
          <a:p>
            <a:r>
              <a:rPr lang="en-US" altLang="ja-JP" sz="2000"/>
              <a:t>『</a:t>
            </a:r>
            <a:r>
              <a:rPr lang="ja-JP" altLang="en-US" sz="2000"/>
              <a:t>コンプレックス</a:t>
            </a:r>
            <a:r>
              <a:rPr lang="en-US" altLang="ja-JP" sz="2000"/>
              <a:t>』</a:t>
            </a:r>
            <a:r>
              <a:rPr lang="ja-JP" altLang="en-US" sz="2000"/>
              <a:t>（</a:t>
            </a:r>
            <a:r>
              <a:rPr lang="en-US" altLang="ja-JP" sz="2000"/>
              <a:t>2005</a:t>
            </a:r>
            <a:r>
              <a:rPr lang="ja-JP" altLang="en-US" sz="2000"/>
              <a:t>年、岩波新書）</a:t>
            </a:r>
          </a:p>
        </p:txBody>
      </p:sp>
      <p:sp>
        <p:nvSpPr>
          <p:cNvPr id="39942" name="テキスト ボックス 7"/>
          <p:cNvSpPr txBox="1">
            <a:spLocks noChangeArrowheads="1"/>
          </p:cNvSpPr>
          <p:nvPr/>
        </p:nvSpPr>
        <p:spPr bwMode="auto">
          <a:xfrm>
            <a:off x="857250" y="4214813"/>
            <a:ext cx="3571875" cy="400050"/>
          </a:xfrm>
          <a:prstGeom prst="rect">
            <a:avLst/>
          </a:prstGeom>
          <a:noFill/>
          <a:ln w="9525">
            <a:noFill/>
            <a:miter lim="800000"/>
            <a:headEnd/>
            <a:tailEnd/>
          </a:ln>
        </p:spPr>
        <p:txBody>
          <a:bodyPr>
            <a:spAutoFit/>
          </a:bodyPr>
          <a:lstStyle/>
          <a:p>
            <a:r>
              <a:rPr lang="ja-JP" altLang="en-US" sz="2000"/>
              <a:t>夢のもつ効果</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テキスト ボックス 3"/>
          <p:cNvSpPr txBox="1">
            <a:spLocks noChangeArrowheads="1"/>
          </p:cNvSpPr>
          <p:nvPr/>
        </p:nvSpPr>
        <p:spPr bwMode="auto">
          <a:xfrm>
            <a:off x="357188" y="214313"/>
            <a:ext cx="3500437" cy="400050"/>
          </a:xfrm>
          <a:prstGeom prst="rect">
            <a:avLst/>
          </a:prstGeom>
          <a:noFill/>
          <a:ln w="9525">
            <a:noFill/>
            <a:miter lim="800000"/>
            <a:headEnd/>
            <a:tailEnd/>
          </a:ln>
        </p:spPr>
        <p:txBody>
          <a:bodyPr>
            <a:spAutoFit/>
          </a:bodyPr>
          <a:lstStyle/>
          <a:p>
            <a:r>
              <a:rPr lang="ja-JP" altLang="en-US" sz="2000"/>
              <a:t>夢に関する芸術作品</a:t>
            </a:r>
          </a:p>
        </p:txBody>
      </p:sp>
      <p:sp>
        <p:nvSpPr>
          <p:cNvPr id="40963" name="正方形/長方形 4"/>
          <p:cNvSpPr>
            <a:spLocks noChangeArrowheads="1"/>
          </p:cNvSpPr>
          <p:nvPr/>
        </p:nvSpPr>
        <p:spPr bwMode="auto">
          <a:xfrm>
            <a:off x="500063" y="785813"/>
            <a:ext cx="7572375" cy="708025"/>
          </a:xfrm>
          <a:prstGeom prst="rect">
            <a:avLst/>
          </a:prstGeom>
          <a:noFill/>
          <a:ln w="9525">
            <a:noFill/>
            <a:miter lim="800000"/>
            <a:headEnd/>
            <a:tailEnd/>
          </a:ln>
        </p:spPr>
        <p:txBody>
          <a:bodyPr>
            <a:spAutoFit/>
          </a:bodyPr>
          <a:lstStyle/>
          <a:p>
            <a:r>
              <a:rPr lang="en-US" altLang="en-US" sz="2000"/>
              <a:t>http://instruct1.cit.cornell.edu/courses/nbb421/student2003/epl8/Blank%20Page%202.htm</a:t>
            </a:r>
            <a:endParaRPr lang="ja-JP" altLang="en-US" sz="2000"/>
          </a:p>
        </p:txBody>
      </p:sp>
      <p:sp>
        <p:nvSpPr>
          <p:cNvPr id="40964" name="正方形/長方形 5"/>
          <p:cNvSpPr>
            <a:spLocks noChangeArrowheads="1"/>
          </p:cNvSpPr>
          <p:nvPr/>
        </p:nvSpPr>
        <p:spPr bwMode="auto">
          <a:xfrm>
            <a:off x="571500" y="1714500"/>
            <a:ext cx="7858125" cy="646113"/>
          </a:xfrm>
          <a:prstGeom prst="rect">
            <a:avLst/>
          </a:prstGeom>
          <a:noFill/>
          <a:ln w="9525">
            <a:noFill/>
            <a:miter lim="800000"/>
            <a:headEnd/>
            <a:tailEnd/>
          </a:ln>
        </p:spPr>
        <p:txBody>
          <a:bodyPr>
            <a:spAutoFit/>
          </a:bodyPr>
          <a:lstStyle/>
          <a:p>
            <a:pPr>
              <a:lnSpc>
                <a:spcPct val="90000"/>
              </a:lnSpc>
            </a:pPr>
            <a:r>
              <a:rPr lang="en-US" altLang="ja-JP" sz="2000" b="1">
                <a:latin typeface="ＭＳ ゴシック" pitchFamily="49" charset="-128"/>
              </a:rPr>
              <a:t>http://www.galerie-beckel-odille-boicos.fr/artistes/Utermohlen/page_anglais_utermohlen.htm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pPr eaLnBrk="1" hangingPunct="1"/>
            <a:r>
              <a:rPr lang="ja-JP" altLang="en-US" smtClean="0"/>
              <a:t>夢見工房詳細</a:t>
            </a:r>
          </a:p>
        </p:txBody>
      </p:sp>
      <p:pic>
        <p:nvPicPr>
          <p:cNvPr id="41987" name="Picture 3"/>
          <p:cNvPicPr>
            <a:picLocks noGrp="1" noChangeAspect="1" noChangeArrowheads="1"/>
          </p:cNvPicPr>
          <p:nvPr>
            <p:ph idx="1"/>
          </p:nvPr>
        </p:nvPicPr>
        <p:blipFill>
          <a:blip r:embed="rId3"/>
          <a:srcRect/>
          <a:stretch>
            <a:fillRect/>
          </a:stretch>
        </p:blipFill>
        <p:spPr>
          <a:xfrm>
            <a:off x="785813" y="1928813"/>
            <a:ext cx="3362325" cy="3762375"/>
          </a:xfrm>
        </p:spPr>
      </p:pic>
      <p:pic>
        <p:nvPicPr>
          <p:cNvPr id="41988" name="Picture 2"/>
          <p:cNvPicPr>
            <a:picLocks noChangeAspect="1" noChangeArrowheads="1"/>
          </p:cNvPicPr>
          <p:nvPr/>
        </p:nvPicPr>
        <p:blipFill>
          <a:blip r:embed="rId4"/>
          <a:srcRect/>
          <a:stretch>
            <a:fillRect/>
          </a:stretch>
        </p:blipFill>
        <p:spPr bwMode="auto">
          <a:xfrm>
            <a:off x="5214938" y="4143375"/>
            <a:ext cx="3552825" cy="2438400"/>
          </a:xfrm>
          <a:prstGeom prst="rect">
            <a:avLst/>
          </a:prstGeom>
          <a:noFill/>
          <a:ln w="9525">
            <a:noFill/>
            <a:miter lim="800000"/>
            <a:headEnd/>
            <a:tailEnd/>
          </a:ln>
        </p:spPr>
      </p:pic>
      <p:sp>
        <p:nvSpPr>
          <p:cNvPr id="7" name="ドーナツ 6"/>
          <p:cNvSpPr/>
          <p:nvPr/>
        </p:nvSpPr>
        <p:spPr>
          <a:xfrm>
            <a:off x="2000250" y="4286250"/>
            <a:ext cx="928688" cy="428625"/>
          </a:xfrm>
          <a:prstGeom prst="donut">
            <a:avLst>
              <a:gd name="adj" fmla="val 927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cxnSp>
        <p:nvCxnSpPr>
          <p:cNvPr id="9" name="直線矢印コネクタ 8"/>
          <p:cNvCxnSpPr>
            <a:endCxn id="7" idx="6"/>
          </p:cNvCxnSpPr>
          <p:nvPr/>
        </p:nvCxnSpPr>
        <p:spPr>
          <a:xfrm rot="10800000" flipV="1">
            <a:off x="2928938" y="3500438"/>
            <a:ext cx="2214562"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ドーナツ 12"/>
          <p:cNvSpPr/>
          <p:nvPr/>
        </p:nvSpPr>
        <p:spPr>
          <a:xfrm>
            <a:off x="2714625" y="3500438"/>
            <a:ext cx="928688" cy="285750"/>
          </a:xfrm>
          <a:prstGeom prst="donut">
            <a:avLst>
              <a:gd name="adj" fmla="val 927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41992" name="テキスト ボックス 7"/>
          <p:cNvSpPr txBox="1">
            <a:spLocks noChangeArrowheads="1"/>
          </p:cNvSpPr>
          <p:nvPr/>
        </p:nvSpPr>
        <p:spPr bwMode="auto">
          <a:xfrm>
            <a:off x="5214938" y="3000375"/>
            <a:ext cx="2286000" cy="923925"/>
          </a:xfrm>
          <a:prstGeom prst="rect">
            <a:avLst/>
          </a:prstGeom>
          <a:noFill/>
          <a:ln w="9525">
            <a:noFill/>
            <a:miter lim="800000"/>
            <a:headEnd/>
            <a:tailEnd/>
          </a:ln>
        </p:spPr>
        <p:txBody>
          <a:bodyPr>
            <a:spAutoFit/>
          </a:bodyPr>
          <a:lstStyle/>
          <a:p>
            <a:r>
              <a:rPr lang="ja-JP" altLang="en-US"/>
              <a:t>習慣づけが必要そうなので幼児にはきびしいか</a:t>
            </a:r>
          </a:p>
        </p:txBody>
      </p:sp>
      <p:cxnSp>
        <p:nvCxnSpPr>
          <p:cNvPr id="10" name="直線矢印コネクタ 9"/>
          <p:cNvCxnSpPr>
            <a:endCxn id="13" idx="7"/>
          </p:cNvCxnSpPr>
          <p:nvPr/>
        </p:nvCxnSpPr>
        <p:spPr>
          <a:xfrm rot="10800000" flipV="1">
            <a:off x="3506788" y="2214563"/>
            <a:ext cx="1851025" cy="132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994" name="テキスト ボックス 11"/>
          <p:cNvSpPr txBox="1">
            <a:spLocks noChangeArrowheads="1"/>
          </p:cNvSpPr>
          <p:nvPr/>
        </p:nvSpPr>
        <p:spPr bwMode="auto">
          <a:xfrm>
            <a:off x="5500688" y="2071688"/>
            <a:ext cx="2286000" cy="369887"/>
          </a:xfrm>
          <a:prstGeom prst="rect">
            <a:avLst/>
          </a:prstGeom>
          <a:noFill/>
          <a:ln w="9525">
            <a:noFill/>
            <a:miter lim="800000"/>
            <a:headEnd/>
            <a:tailEnd/>
          </a:ln>
        </p:spPr>
        <p:txBody>
          <a:bodyPr>
            <a:spAutoFit/>
          </a:bodyPr>
          <a:lstStyle/>
          <a:p>
            <a:r>
              <a:rPr lang="ja-JP" altLang="en-US"/>
              <a:t>夢日記？</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pPr eaLnBrk="1" hangingPunct="1"/>
            <a:r>
              <a:rPr lang="ja-JP" altLang="en-US" smtClean="0"/>
              <a:t>資料中の気になった一文</a:t>
            </a:r>
          </a:p>
        </p:txBody>
      </p:sp>
      <p:sp>
        <p:nvSpPr>
          <p:cNvPr id="3" name="コンテンツ プレースホルダ 2"/>
          <p:cNvSpPr>
            <a:spLocks noGrp="1"/>
          </p:cNvSpPr>
          <p:nvPr>
            <p:ph idx="1"/>
          </p:nvPr>
        </p:nvSpPr>
        <p:spPr>
          <a:xfrm>
            <a:off x="1000125" y="2000250"/>
            <a:ext cx="7772400" cy="1838325"/>
          </a:xfrm>
        </p:spPr>
        <p:txBody>
          <a:bodyPr/>
          <a:lstStyle/>
          <a:p>
            <a:pPr eaLnBrk="1" hangingPunct="1">
              <a:defRPr/>
            </a:pPr>
            <a:r>
              <a:rPr lang="ja-JP" altLang="en-US" dirty="0" smtClean="0"/>
              <a:t>人間にとって「睡眠」は、体や脳に休息を与える、欠かすことのできない大切なものです。「心地よい睡眠というのは、</a:t>
            </a:r>
            <a:r>
              <a:rPr lang="ja-JP" altLang="en-US" u="sng" dirty="0" smtClean="0">
                <a:uFill>
                  <a:solidFill>
                    <a:srgbClr val="FF0000"/>
                  </a:solidFill>
                </a:uFill>
              </a:rPr>
              <a:t>いい夢も悪い夢も思い出さない程ぐっすり眠ること。</a:t>
            </a:r>
            <a:r>
              <a:rPr lang="ja-JP" altLang="en-US" dirty="0" smtClean="0"/>
              <a:t>」（松田先生談。） </a:t>
            </a:r>
            <a:endParaRPr lang="en-US" altLang="ja-JP" dirty="0" smtClean="0"/>
          </a:p>
          <a:p>
            <a:pPr eaLnBrk="1" hangingPunct="1">
              <a:defRPr/>
            </a:pPr>
            <a:endParaRPr lang="en-US" altLang="ja-JP" dirty="0" smtClean="0"/>
          </a:p>
          <a:p>
            <a:pPr eaLnBrk="1" hangingPunct="1">
              <a:defRPr/>
            </a:pPr>
            <a:endParaRPr lang="ja-JP" altLang="en-US" dirty="0"/>
          </a:p>
        </p:txBody>
      </p:sp>
      <p:sp>
        <p:nvSpPr>
          <p:cNvPr id="43012" name="テキスト ボックス 4"/>
          <p:cNvSpPr txBox="1">
            <a:spLocks noChangeArrowheads="1"/>
          </p:cNvSpPr>
          <p:nvPr/>
        </p:nvSpPr>
        <p:spPr bwMode="auto">
          <a:xfrm>
            <a:off x="5214938" y="4500563"/>
            <a:ext cx="2786062" cy="923925"/>
          </a:xfrm>
          <a:prstGeom prst="rect">
            <a:avLst/>
          </a:prstGeom>
          <a:noFill/>
          <a:ln w="9525">
            <a:noFill/>
            <a:miter lim="800000"/>
            <a:headEnd/>
            <a:tailEnd/>
          </a:ln>
        </p:spPr>
        <p:txBody>
          <a:bodyPr>
            <a:spAutoFit/>
          </a:bodyPr>
          <a:lstStyle/>
          <a:p>
            <a:r>
              <a:rPr lang="ja-JP" altLang="en-US"/>
              <a:t>あれ？好きな夢を見るという商品じゃなかったっけ？</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sz="4000" smtClean="0"/>
              <a:t>ディープな絵画の世界へ</a:t>
            </a:r>
            <a:r>
              <a:rPr lang="ja-JP" altLang="en-US" smtClean="0"/>
              <a:t/>
            </a:r>
            <a:br>
              <a:rPr lang="ja-JP" altLang="en-US" smtClean="0"/>
            </a:br>
            <a:r>
              <a:rPr lang="ja-JP" altLang="en-US" sz="3200" smtClean="0"/>
              <a:t>～ルイス・ウェインの場合～</a:t>
            </a:r>
          </a:p>
        </p:txBody>
      </p:sp>
      <p:sp>
        <p:nvSpPr>
          <p:cNvPr id="32771" name="Rectangle 3"/>
          <p:cNvSpPr>
            <a:spLocks noGrp="1" noChangeArrowheads="1"/>
          </p:cNvSpPr>
          <p:nvPr>
            <p:ph type="body" sz="half" idx="1"/>
          </p:nvPr>
        </p:nvSpPr>
        <p:spPr/>
        <p:txBody>
          <a:bodyPr/>
          <a:lstStyle/>
          <a:p>
            <a:pPr eaLnBrk="1" hangingPunct="1">
              <a:lnSpc>
                <a:spcPct val="80000"/>
              </a:lnSpc>
            </a:pPr>
            <a:r>
              <a:rPr lang="ja-JP" altLang="en-US" sz="2400" dirty="0" smtClean="0"/>
              <a:t>ルイス・ウェイン（</a:t>
            </a:r>
            <a:r>
              <a:rPr lang="en-US" altLang="ja-JP" sz="2400" dirty="0" smtClean="0"/>
              <a:t>Louis </a:t>
            </a:r>
            <a:r>
              <a:rPr lang="en-US" altLang="ja-JP" sz="2400" dirty="0" err="1" smtClean="0"/>
              <a:t>Wain</a:t>
            </a:r>
            <a:r>
              <a:rPr lang="en-US" altLang="ja-JP" sz="2400" dirty="0" smtClean="0"/>
              <a:t>, 1860</a:t>
            </a:r>
            <a:r>
              <a:rPr lang="ja-JP" altLang="en-US" sz="2400" dirty="0" smtClean="0"/>
              <a:t>年</a:t>
            </a:r>
            <a:r>
              <a:rPr lang="en-US" altLang="ja-JP" sz="2400" dirty="0" smtClean="0"/>
              <a:t>8</a:t>
            </a:r>
            <a:r>
              <a:rPr lang="ja-JP" altLang="en-US" sz="2400" dirty="0" smtClean="0"/>
              <a:t>月</a:t>
            </a:r>
            <a:r>
              <a:rPr lang="en-US" altLang="ja-JP" sz="2400" dirty="0" smtClean="0"/>
              <a:t>5</a:t>
            </a:r>
            <a:r>
              <a:rPr lang="ja-JP" altLang="en-US" sz="2400" dirty="0" smtClean="0"/>
              <a:t>日 </a:t>
            </a:r>
            <a:r>
              <a:rPr lang="en-US" altLang="ja-JP" sz="2400" dirty="0" smtClean="0"/>
              <a:t>- 1939</a:t>
            </a:r>
            <a:r>
              <a:rPr lang="ja-JP" altLang="en-US" sz="2400" dirty="0" smtClean="0"/>
              <a:t>年</a:t>
            </a:r>
            <a:r>
              <a:rPr lang="en-US" altLang="ja-JP" sz="2400" dirty="0" smtClean="0"/>
              <a:t>7</a:t>
            </a:r>
            <a:r>
              <a:rPr lang="ja-JP" altLang="en-US" sz="2400" dirty="0" smtClean="0"/>
              <a:t>月</a:t>
            </a:r>
            <a:r>
              <a:rPr lang="en-US" altLang="ja-JP" sz="2400" dirty="0" smtClean="0"/>
              <a:t>4</a:t>
            </a:r>
            <a:r>
              <a:rPr lang="ja-JP" altLang="en-US" sz="2400" dirty="0" smtClean="0"/>
              <a:t>日）は猫を対象とした作品で知られるイギリスの画家、イラストレーター。</a:t>
            </a:r>
          </a:p>
          <a:p>
            <a:pPr eaLnBrk="1" hangingPunct="1">
              <a:lnSpc>
                <a:spcPct val="80000"/>
              </a:lnSpc>
            </a:pPr>
            <a:r>
              <a:rPr lang="ja-JP" altLang="en-US" sz="2400" dirty="0" smtClean="0"/>
              <a:t>晩年には統合失調症を患い、作品中にその痕跡をたどることができる。</a:t>
            </a:r>
          </a:p>
          <a:p>
            <a:pPr eaLnBrk="1" hangingPunct="1">
              <a:lnSpc>
                <a:spcPct val="80000"/>
              </a:lnSpc>
            </a:pPr>
            <a:r>
              <a:rPr lang="ja-JP" altLang="en-US" sz="2400" dirty="0" smtClean="0"/>
              <a:t>右は</a:t>
            </a:r>
            <a:r>
              <a:rPr lang="ja-JP" altLang="en-US" sz="2400" b="1" dirty="0" smtClean="0"/>
              <a:t>１８８０</a:t>
            </a:r>
            <a:r>
              <a:rPr lang="ja-JP" altLang="en-US" sz="2400" dirty="0" smtClean="0"/>
              <a:t>年の時の絵 </a:t>
            </a:r>
          </a:p>
          <a:p>
            <a:pPr eaLnBrk="1" hangingPunct="1">
              <a:lnSpc>
                <a:spcPct val="80000"/>
              </a:lnSpc>
            </a:pPr>
            <a:r>
              <a:rPr lang="ja-JP" altLang="en-US" sz="1600" dirty="0" smtClean="0"/>
              <a:t>引用元：</a:t>
            </a:r>
            <a:r>
              <a:rPr lang="ja-JP" altLang="en-US" sz="2000" dirty="0" smtClean="0"/>
              <a:t> </a:t>
            </a:r>
            <a:r>
              <a:rPr lang="ja-JP" altLang="en-US" sz="1600" dirty="0" smtClean="0"/>
              <a:t>ウィキペディア</a:t>
            </a:r>
          </a:p>
          <a:p>
            <a:pPr eaLnBrk="1" hangingPunct="1">
              <a:lnSpc>
                <a:spcPct val="80000"/>
              </a:lnSpc>
            </a:pPr>
            <a:endParaRPr lang="ja-JP" altLang="en-US" sz="2000" dirty="0" smtClean="0"/>
          </a:p>
          <a:p>
            <a:pPr eaLnBrk="1" hangingPunct="1">
              <a:lnSpc>
                <a:spcPct val="80000"/>
              </a:lnSpc>
            </a:pPr>
            <a:endParaRPr lang="en-US" altLang="ja-JP" sz="2000" dirty="0" smtClean="0"/>
          </a:p>
        </p:txBody>
      </p:sp>
      <p:pic>
        <p:nvPicPr>
          <p:cNvPr id="32772" name="Picture 7" descr="wain2_1880"/>
          <p:cNvPicPr>
            <a:picLocks noGrp="1" noChangeAspect="1" noChangeArrowheads="1"/>
          </p:cNvPicPr>
          <p:nvPr>
            <p:ph sz="half" idx="2"/>
          </p:nvPr>
        </p:nvPicPr>
        <p:blipFill>
          <a:blip r:embed="rId2"/>
          <a:stretch>
            <a:fillRect/>
          </a:stretch>
        </p:blipFill>
        <p:spPr>
          <a:xfrm>
            <a:off x="4610100" y="2074828"/>
            <a:ext cx="3771900" cy="3165543"/>
          </a:xfrm>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85750" y="1214438"/>
            <a:ext cx="8229600" cy="558800"/>
          </a:xfrm>
        </p:spPr>
        <p:txBody>
          <a:bodyPr/>
          <a:lstStyle/>
          <a:p>
            <a:pPr eaLnBrk="1" hangingPunct="1"/>
            <a:r>
              <a:rPr lang="ja-JP" altLang="en-US" sz="4000" smtClean="0"/>
              <a:t>夢を「みる」ひと、「みない」ひと</a:t>
            </a:r>
            <a:br>
              <a:rPr lang="ja-JP" altLang="en-US" sz="4000" smtClean="0"/>
            </a:br>
            <a:endParaRPr lang="ja-JP" altLang="en-US" sz="4000" smtClean="0"/>
          </a:p>
        </p:txBody>
      </p:sp>
      <p:sp>
        <p:nvSpPr>
          <p:cNvPr id="28675" name="Rectangle 3"/>
          <p:cNvSpPr>
            <a:spLocks noGrp="1" noChangeArrowheads="1"/>
          </p:cNvSpPr>
          <p:nvPr>
            <p:ph idx="1"/>
          </p:nvPr>
        </p:nvSpPr>
        <p:spPr>
          <a:xfrm>
            <a:off x="500063" y="1714500"/>
            <a:ext cx="7696200" cy="3657600"/>
          </a:xfrm>
        </p:spPr>
        <p:txBody>
          <a:bodyPr/>
          <a:lstStyle/>
          <a:p>
            <a:pPr eaLnBrk="1" hangingPunct="1">
              <a:lnSpc>
                <a:spcPct val="90000"/>
              </a:lnSpc>
            </a:pPr>
            <a:endParaRPr lang="ja-JP" altLang="en-US" dirty="0" smtClean="0"/>
          </a:p>
          <a:p>
            <a:pPr eaLnBrk="1" hangingPunct="1">
              <a:lnSpc>
                <a:spcPct val="90000"/>
              </a:lnSpc>
            </a:pPr>
            <a:r>
              <a:rPr lang="ja-JP" altLang="en-US" dirty="0" smtClean="0"/>
              <a:t>人間には内側を見るほうが好きな人と、外を見るのが好きな人とがいるようである。</a:t>
            </a:r>
            <a:endParaRPr lang="en-US" altLang="ja-JP" dirty="0" smtClean="0"/>
          </a:p>
          <a:p>
            <a:pPr eaLnBrk="1" hangingPunct="1">
              <a:lnSpc>
                <a:spcPct val="90000"/>
              </a:lnSpc>
            </a:pPr>
            <a:endParaRPr lang="ja-JP" altLang="en-US" dirty="0" smtClean="0"/>
          </a:p>
          <a:p>
            <a:pPr eaLnBrk="1" hangingPunct="1">
              <a:lnSpc>
                <a:spcPct val="90000"/>
              </a:lnSpc>
            </a:pPr>
            <a:r>
              <a:rPr lang="ja-JP" altLang="en-US" dirty="0" smtClean="0"/>
              <a:t>前者は夢で考えて、後者は現実の中で考えるのではないか。（ </a:t>
            </a:r>
            <a:r>
              <a:rPr lang="en-US" altLang="ja-JP" dirty="0" smtClean="0"/>
              <a:t>『</a:t>
            </a:r>
            <a:r>
              <a:rPr lang="ja-JP" altLang="en-US" dirty="0" smtClean="0"/>
              <a:t>人の心はどこまでわかるか</a:t>
            </a:r>
            <a:r>
              <a:rPr lang="en-US" altLang="ja-JP" dirty="0" smtClean="0"/>
              <a:t>』</a:t>
            </a:r>
            <a:r>
              <a:rPr lang="ja-JP" altLang="en-US" dirty="0" smtClean="0"/>
              <a:t>より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z="4000" dirty="0" smtClean="0">
                <a:latin typeface="ＭＳ Ｐゴシック" charset="-128"/>
              </a:rPr>
              <a:t>よりディープな世界へ</a:t>
            </a:r>
            <a:br>
              <a:rPr lang="ja-JP" altLang="en-US" sz="4000" dirty="0" smtClean="0">
                <a:latin typeface="ＭＳ Ｐゴシック" charset="-128"/>
              </a:rPr>
            </a:br>
            <a:r>
              <a:rPr lang="ja-JP" altLang="en-US" sz="3200" dirty="0" smtClean="0">
                <a:latin typeface="ＭＳ Ｐゴシック" charset="-128"/>
              </a:rPr>
              <a:t>～</a:t>
            </a:r>
            <a:r>
              <a:rPr lang="en-US" altLang="ja-JP" sz="3200" dirty="0" smtClean="0">
                <a:latin typeface="ＭＳ Ｐゴシック" charset="-128"/>
              </a:rPr>
              <a:t>WILLIAM UTERMOHLEN</a:t>
            </a:r>
            <a:r>
              <a:rPr lang="ja-JP" altLang="en-US" sz="3200" dirty="0" smtClean="0">
                <a:latin typeface="ＭＳ Ｐゴシック" charset="-128"/>
              </a:rPr>
              <a:t>の場合</a:t>
            </a:r>
            <a:r>
              <a:rPr lang="ja-JP" altLang="en-US" sz="3200" dirty="0" smtClean="0"/>
              <a:t> ～</a:t>
            </a:r>
          </a:p>
        </p:txBody>
      </p:sp>
      <p:sp>
        <p:nvSpPr>
          <p:cNvPr id="34819" name="Rectangle 3"/>
          <p:cNvSpPr>
            <a:spLocks noGrp="1" noChangeArrowheads="1"/>
          </p:cNvSpPr>
          <p:nvPr>
            <p:ph type="body" sz="half" idx="1"/>
          </p:nvPr>
        </p:nvSpPr>
        <p:spPr>
          <a:xfrm>
            <a:off x="685800" y="1828800"/>
            <a:ext cx="3886200" cy="4048125"/>
          </a:xfrm>
        </p:spPr>
        <p:txBody>
          <a:bodyPr/>
          <a:lstStyle/>
          <a:p>
            <a:pPr eaLnBrk="1" hangingPunct="1">
              <a:lnSpc>
                <a:spcPct val="90000"/>
              </a:lnSpc>
            </a:pPr>
            <a:r>
              <a:rPr lang="en-US" altLang="ja-JP" sz="2400" smtClean="0"/>
              <a:t>1933</a:t>
            </a:r>
            <a:r>
              <a:rPr lang="ja-JP" altLang="en-US" sz="2400" smtClean="0"/>
              <a:t>年フィラデルフィア生まれのドイツ系アメリカ人。</a:t>
            </a:r>
            <a:r>
              <a:rPr lang="en-US" altLang="ja-JP" sz="2400" smtClean="0"/>
              <a:t>1962</a:t>
            </a:r>
            <a:r>
              <a:rPr lang="ja-JP" altLang="en-US" sz="2400" smtClean="0"/>
              <a:t>年以降はロンドンで画家として生活。アルツハイマー認定は</a:t>
            </a:r>
            <a:r>
              <a:rPr lang="en-US" altLang="ja-JP" sz="2400" smtClean="0"/>
              <a:t>1997</a:t>
            </a:r>
            <a:r>
              <a:rPr lang="ja-JP" altLang="en-US" sz="2400" smtClean="0"/>
              <a:t>年ころ。</a:t>
            </a:r>
          </a:p>
          <a:p>
            <a:pPr eaLnBrk="1" hangingPunct="1">
              <a:lnSpc>
                <a:spcPct val="90000"/>
              </a:lnSpc>
            </a:pPr>
            <a:r>
              <a:rPr lang="ja-JP" altLang="en-US" sz="2400" smtClean="0"/>
              <a:t>右は</a:t>
            </a:r>
            <a:r>
              <a:rPr lang="ja-JP" altLang="en-US" sz="2400" b="1" smtClean="0"/>
              <a:t>１９６７</a:t>
            </a:r>
            <a:r>
              <a:rPr lang="ja-JP" altLang="en-US" sz="2400" smtClean="0"/>
              <a:t>年（病気になる前）の絵。 </a:t>
            </a:r>
            <a:br>
              <a:rPr lang="ja-JP" altLang="en-US" sz="2400" smtClean="0"/>
            </a:br>
            <a:endParaRPr lang="ja-JP" altLang="en-US" sz="1600" smtClean="0">
              <a:latin typeface="ＭＳ ゴシック" pitchFamily="49" charset="-128"/>
            </a:endParaRPr>
          </a:p>
          <a:p>
            <a:pPr eaLnBrk="1" hangingPunct="1">
              <a:lnSpc>
                <a:spcPct val="90000"/>
              </a:lnSpc>
            </a:pPr>
            <a:r>
              <a:rPr lang="ja-JP" altLang="en-US" sz="1800" smtClean="0"/>
              <a:t>引用元</a:t>
            </a:r>
            <a:r>
              <a:rPr lang="ja-JP" altLang="en-US" sz="2400" smtClean="0"/>
              <a:t>：</a:t>
            </a:r>
            <a:r>
              <a:rPr lang="en-US" altLang="ja-JP" sz="1600" b="1" smtClean="0">
                <a:latin typeface="ＭＳ ゴシック" pitchFamily="49" charset="-128"/>
              </a:rPr>
              <a:t>http://www.galerie-beckel-odille-boicos.fr/artistes/Utermohlen/page_anglais_utermohlen.htm</a:t>
            </a:r>
          </a:p>
        </p:txBody>
      </p:sp>
      <p:pic>
        <p:nvPicPr>
          <p:cNvPr id="34820" name="Picture 5" descr="alzheimers_1"/>
          <p:cNvPicPr>
            <a:picLocks noGrp="1" noChangeAspect="1" noChangeArrowheads="1"/>
          </p:cNvPicPr>
          <p:nvPr>
            <p:ph sz="half" idx="2"/>
          </p:nvPr>
        </p:nvPicPr>
        <p:blipFill>
          <a:blip r:embed="rId2"/>
          <a:srcRect/>
          <a:stretch>
            <a:fillRect/>
          </a:stretch>
        </p:blipFill>
        <p:spPr>
          <a:xfrm>
            <a:off x="5003800" y="1916113"/>
            <a:ext cx="2886075" cy="3657600"/>
          </a:xfr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152400"/>
            <a:ext cx="7386638" cy="1704975"/>
          </a:xfrm>
        </p:spPr>
        <p:txBody>
          <a:bodyPr/>
          <a:lstStyle/>
          <a:p>
            <a:pPr eaLnBrk="1" hangingPunct="1"/>
            <a:r>
              <a:rPr lang="en-US" altLang="ja-JP" smtClean="0"/>
              <a:t/>
            </a:r>
            <a:br>
              <a:rPr lang="en-US" altLang="ja-JP" smtClean="0"/>
            </a:br>
            <a:r>
              <a:rPr lang="ja-JP" altLang="en-US" smtClean="0"/>
              <a:t>夢ってコントロールできるの？</a:t>
            </a:r>
          </a:p>
        </p:txBody>
      </p:sp>
      <p:sp>
        <p:nvSpPr>
          <p:cNvPr id="6147" name="コンテンツ プレースホルダ 2"/>
          <p:cNvSpPr>
            <a:spLocks noGrp="1"/>
          </p:cNvSpPr>
          <p:nvPr>
            <p:ph idx="1"/>
          </p:nvPr>
        </p:nvSpPr>
        <p:spPr>
          <a:xfrm>
            <a:off x="857250" y="1928813"/>
            <a:ext cx="7772400" cy="1981200"/>
          </a:xfrm>
        </p:spPr>
        <p:txBody>
          <a:bodyPr/>
          <a:lstStyle/>
          <a:p>
            <a:pPr eaLnBrk="1" hangingPunct="1"/>
            <a:r>
              <a:rPr lang="ja-JP" altLang="en-US" smtClean="0"/>
              <a:t>好きな夢を見たい！</a:t>
            </a:r>
            <a:endParaRPr lang="en-US" altLang="ja-JP" smtClean="0"/>
          </a:p>
          <a:p>
            <a:pPr eaLnBrk="1" hangingPunct="1"/>
            <a:r>
              <a:rPr lang="ja-JP" altLang="en-US" smtClean="0"/>
              <a:t>夢のコントロールを目的にしたい。</a:t>
            </a:r>
            <a:endParaRPr lang="en-US" altLang="ja-JP" smtClean="0"/>
          </a:p>
          <a:p>
            <a:pPr eaLnBrk="1" hangingPunct="1"/>
            <a:r>
              <a:rPr lang="ja-JP" altLang="en-US" smtClean="0"/>
              <a:t>好きな夢を見るための条件・コツを絞ることはできるだろうか？</a:t>
            </a:r>
            <a:endParaRPr lang="en-US" altLang="ja-JP" smtClean="0"/>
          </a:p>
          <a:p>
            <a:pPr eaLnBrk="1" hangingPunct="1"/>
            <a:endParaRPr lang="en-US" altLang="ja-JP" smtClean="0"/>
          </a:p>
          <a:p>
            <a:pPr eaLnBrk="1" hangingPunct="1"/>
            <a:endParaRPr lang="ja-JP" altLang="en-US" smtClean="0"/>
          </a:p>
        </p:txBody>
      </p:sp>
      <p:pic>
        <p:nvPicPr>
          <p:cNvPr id="6148" name="図 3" descr="faly017-s.jpg"/>
          <p:cNvPicPr>
            <a:picLocks noChangeAspect="1"/>
          </p:cNvPicPr>
          <p:nvPr/>
        </p:nvPicPr>
        <p:blipFill>
          <a:blip r:embed="rId3"/>
          <a:srcRect/>
          <a:stretch>
            <a:fillRect/>
          </a:stretch>
        </p:blipFill>
        <p:spPr bwMode="auto">
          <a:xfrm>
            <a:off x="6572250" y="4286250"/>
            <a:ext cx="1905000" cy="2120900"/>
          </a:xfrm>
          <a:prstGeom prst="rect">
            <a:avLst/>
          </a:prstGeom>
          <a:noFill/>
          <a:ln w="9525">
            <a:noFill/>
            <a:miter lim="800000"/>
            <a:headEnd/>
            <a:tailEnd/>
          </a:ln>
        </p:spPr>
      </p:pic>
      <p:sp>
        <p:nvSpPr>
          <p:cNvPr id="5" name="下矢印 4"/>
          <p:cNvSpPr/>
          <p:nvPr/>
        </p:nvSpPr>
        <p:spPr>
          <a:xfrm>
            <a:off x="2428875" y="4286250"/>
            <a:ext cx="2643188"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0" name="テキスト ボックス 5"/>
          <p:cNvSpPr txBox="1">
            <a:spLocks noChangeArrowheads="1"/>
          </p:cNvSpPr>
          <p:nvPr/>
        </p:nvSpPr>
        <p:spPr bwMode="auto">
          <a:xfrm>
            <a:off x="1714500" y="4929188"/>
            <a:ext cx="4143375" cy="1323975"/>
          </a:xfrm>
          <a:prstGeom prst="rect">
            <a:avLst/>
          </a:prstGeom>
          <a:noFill/>
          <a:ln w="9525">
            <a:noFill/>
            <a:miter lim="800000"/>
            <a:headEnd/>
            <a:tailEnd/>
          </a:ln>
        </p:spPr>
        <p:txBody>
          <a:bodyPr>
            <a:spAutoFit/>
          </a:bodyPr>
          <a:lstStyle/>
          <a:p>
            <a:r>
              <a:rPr lang="ja-JP" altLang="en-US" sz="2000"/>
              <a:t>２００４年にタカラより「夢見工房」なる商品が発売されていた。</a:t>
            </a:r>
            <a:endParaRPr lang="en-US" altLang="ja-JP" sz="2000"/>
          </a:p>
          <a:p>
            <a:r>
              <a:rPr lang="ja-JP" altLang="en-US" sz="2000"/>
              <a:t>まずはこの商品について詳しく調べてみる。</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solidFill>
                  <a:schemeClr val="accent2"/>
                </a:solidFill>
              </a:rPr>
              <a:t>ホブソンの著作より</a:t>
            </a:r>
          </a:p>
        </p:txBody>
      </p:sp>
      <p:sp>
        <p:nvSpPr>
          <p:cNvPr id="15363" name="Rectangle 3"/>
          <p:cNvSpPr>
            <a:spLocks noGrp="1" noChangeArrowheads="1"/>
          </p:cNvSpPr>
          <p:nvPr>
            <p:ph idx="1"/>
          </p:nvPr>
        </p:nvSpPr>
        <p:spPr>
          <a:xfrm>
            <a:off x="1714500" y="1857375"/>
            <a:ext cx="7143750" cy="4214813"/>
          </a:xfrm>
        </p:spPr>
        <p:txBody>
          <a:bodyPr/>
          <a:lstStyle/>
          <a:p>
            <a:pPr eaLnBrk="1" hangingPunct="1">
              <a:buFontTx/>
              <a:buNone/>
            </a:pPr>
            <a:r>
              <a:rPr lang="ja-JP" altLang="en-US" sz="2800" smtClean="0">
                <a:solidFill>
                  <a:srgbClr val="CC0000"/>
                </a:solidFill>
              </a:rPr>
              <a:t>・夢の「内容」から「形へ」</a:t>
            </a:r>
          </a:p>
          <a:p>
            <a:pPr eaLnBrk="1" hangingPunct="1">
              <a:buFontTx/>
              <a:buNone/>
            </a:pPr>
            <a:r>
              <a:rPr lang="ja-JP" altLang="en-US" sz="2400" smtClean="0"/>
              <a:t>以前の夢学者：夢の内容、ストーリに注目</a:t>
            </a:r>
          </a:p>
          <a:p>
            <a:pPr eaLnBrk="1" hangingPunct="1">
              <a:buFontTx/>
              <a:buNone/>
            </a:pPr>
            <a:endParaRPr lang="ja-JP" altLang="en-US" sz="2400" smtClean="0"/>
          </a:p>
          <a:p>
            <a:pPr eaLnBrk="1" hangingPunct="1">
              <a:buFontTx/>
              <a:buNone/>
            </a:pPr>
            <a:r>
              <a:rPr lang="ja-JP" altLang="en-US" sz="2400" smtClean="0"/>
              <a:t>ホブソン：</a:t>
            </a:r>
          </a:p>
          <a:p>
            <a:pPr eaLnBrk="1" hangingPunct="1">
              <a:buFontTx/>
              <a:buNone/>
            </a:pPr>
            <a:r>
              <a:rPr lang="ja-JP" altLang="en-US" sz="2400" smtClean="0"/>
              <a:t>夢を解明するためには、</a:t>
            </a:r>
          </a:p>
          <a:p>
            <a:pPr eaLnBrk="1" hangingPunct="1">
              <a:buFontTx/>
              <a:buNone/>
            </a:pPr>
            <a:r>
              <a:rPr lang="ja-JP" altLang="en-US" sz="2400" smtClean="0"/>
              <a:t>夢に</a:t>
            </a:r>
            <a:r>
              <a:rPr lang="ja-JP" altLang="en-US" sz="2400" b="1" u="sng" smtClean="0"/>
              <a:t>共通して見られる特徴</a:t>
            </a:r>
            <a:r>
              <a:rPr lang="ja-JP" altLang="en-US" sz="2400" smtClean="0"/>
              <a:t>に目を向けるべき</a:t>
            </a:r>
          </a:p>
          <a:p>
            <a:pPr eaLnBrk="1" hangingPunct="1">
              <a:buFontTx/>
              <a:buNone/>
            </a:pPr>
            <a:endParaRPr lang="ja-JP" altLang="en-US" sz="2400" smtClean="0"/>
          </a:p>
          <a:p>
            <a:pPr eaLnBrk="1" hangingPunct="1">
              <a:buFontTx/>
              <a:buNone/>
            </a:pPr>
            <a:r>
              <a:rPr lang="ja-JP" altLang="en-US" sz="2400" smtClean="0"/>
              <a:t>夢の中での知覚・記憶・感情の質といった「形」が重要</a:t>
            </a:r>
          </a:p>
          <a:p>
            <a:pPr eaLnBrk="1" hangingPunct="1">
              <a:buFontTx/>
              <a:buNone/>
            </a:pPr>
            <a:r>
              <a:rPr lang="ja-JP" altLang="en-US" sz="2400" smtClean="0"/>
              <a:t>さらにそれを科学によって裏付けるべき</a:t>
            </a:r>
          </a:p>
          <a:p>
            <a:pPr eaLnBrk="1" hangingPunct="1">
              <a:buFontTx/>
              <a:buNone/>
            </a:pPr>
            <a:endParaRPr lang="ja-JP" altLang="en-US" sz="2400" smtClean="0"/>
          </a:p>
          <a:p>
            <a:pPr eaLnBrk="1" hangingPunct="1">
              <a:buFontTx/>
              <a:buNone/>
            </a:pPr>
            <a:endParaRPr lang="ja-JP" altLang="en-US" sz="2400" smtClean="0"/>
          </a:p>
          <a:p>
            <a:pPr eaLnBrk="1" hangingPunct="1">
              <a:buFontTx/>
              <a:buNone/>
            </a:pPr>
            <a:endParaRPr lang="en-US" altLang="ja-JP"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夢見工房</a:t>
            </a:r>
            <a:r>
              <a:rPr lang="ja-JP" altLang="en-US" sz="1400" smtClean="0"/>
              <a:t>（タカラ、</a:t>
            </a:r>
            <a:r>
              <a:rPr lang="en-US" altLang="ja-JP" sz="1400" smtClean="0"/>
              <a:t>2004</a:t>
            </a:r>
            <a:r>
              <a:rPr lang="ja-JP" altLang="en-US" sz="1400" smtClean="0"/>
              <a:t>年、現在は販売中止）</a:t>
            </a:r>
          </a:p>
        </p:txBody>
      </p:sp>
      <p:sp>
        <p:nvSpPr>
          <p:cNvPr id="7172" name="コンテンツ プレースホルダ 5"/>
          <p:cNvSpPr>
            <a:spLocks noGrp="1"/>
          </p:cNvSpPr>
          <p:nvPr>
            <p:ph idx="1"/>
          </p:nvPr>
        </p:nvSpPr>
        <p:spPr>
          <a:xfrm>
            <a:off x="857250" y="1714500"/>
            <a:ext cx="6015038" cy="4572000"/>
          </a:xfrm>
        </p:spPr>
        <p:txBody>
          <a:bodyPr/>
          <a:lstStyle/>
          <a:p>
            <a:pPr eaLnBrk="1" hangingPunct="1"/>
            <a:r>
              <a:rPr lang="ja-JP" altLang="en-US" sz="2000" smtClean="0"/>
              <a:t>みたい夢をみるための睡眠環境をつくり、“自分の憧れる世界を夢の中で実現したい”という「夢」にチャレンジした商品。 </a:t>
            </a:r>
            <a:endParaRPr lang="en-US" altLang="ja-JP" sz="2000" smtClean="0"/>
          </a:p>
          <a:p>
            <a:pPr eaLnBrk="1" hangingPunct="1"/>
            <a:r>
              <a:rPr lang="ja-JP" altLang="en-US" sz="2000" smtClean="0"/>
              <a:t>睡眠中に好きな記憶を呼び出す働きかけをする５つの機能</a:t>
            </a:r>
            <a:endParaRPr lang="en-US" altLang="ja-JP" sz="2000" smtClean="0"/>
          </a:p>
          <a:p>
            <a:pPr lvl="1" eaLnBrk="1" hangingPunct="1">
              <a:buFontTx/>
              <a:buNone/>
            </a:pPr>
            <a:r>
              <a:rPr lang="ja-JP" altLang="en-US" sz="1800" smtClean="0"/>
              <a:t>①視覚情報入力機能</a:t>
            </a:r>
            <a:endParaRPr lang="en-US" altLang="ja-JP" sz="1800" smtClean="0"/>
          </a:p>
          <a:p>
            <a:pPr lvl="1" eaLnBrk="1" hangingPunct="1">
              <a:buFontTx/>
              <a:buNone/>
            </a:pPr>
            <a:r>
              <a:rPr lang="ja-JP" altLang="en-US" sz="1800" smtClean="0"/>
              <a:t>②芳香剤発生機能</a:t>
            </a:r>
            <a:endParaRPr lang="en-US" altLang="ja-JP" sz="1800" smtClean="0"/>
          </a:p>
          <a:p>
            <a:pPr lvl="1" eaLnBrk="1" hangingPunct="1">
              <a:buFontTx/>
              <a:buNone/>
            </a:pPr>
            <a:r>
              <a:rPr lang="ja-JP" altLang="en-US" sz="1800" smtClean="0"/>
              <a:t>③ＢＧＭ機能</a:t>
            </a:r>
            <a:endParaRPr lang="en-US" altLang="ja-JP" sz="1800" smtClean="0"/>
          </a:p>
          <a:p>
            <a:pPr lvl="1" eaLnBrk="1" hangingPunct="1">
              <a:buFontTx/>
              <a:buNone/>
            </a:pPr>
            <a:r>
              <a:rPr lang="ja-JP" altLang="en-US" sz="1800" smtClean="0"/>
              <a:t>④ボイスレコーダー機能</a:t>
            </a:r>
            <a:endParaRPr lang="en-US" altLang="ja-JP" sz="1800" smtClean="0"/>
          </a:p>
          <a:p>
            <a:pPr lvl="1" eaLnBrk="1" hangingPunct="1">
              <a:buFontTx/>
              <a:buNone/>
            </a:pPr>
            <a:r>
              <a:rPr lang="ja-JP" altLang="en-US" sz="1800" smtClean="0"/>
              <a:t>⑤目覚め機能</a:t>
            </a:r>
          </a:p>
        </p:txBody>
      </p:sp>
      <p:pic>
        <p:nvPicPr>
          <p:cNvPr id="7171" name="Picture 2"/>
          <p:cNvPicPr>
            <a:picLocks noChangeAspect="1" noChangeArrowheads="1"/>
          </p:cNvPicPr>
          <p:nvPr/>
        </p:nvPicPr>
        <p:blipFill>
          <a:blip r:embed="rId3"/>
          <a:srcRect/>
          <a:stretch>
            <a:fillRect/>
          </a:stretch>
        </p:blipFill>
        <p:spPr bwMode="auto">
          <a:xfrm>
            <a:off x="5214938" y="3214688"/>
            <a:ext cx="3552825" cy="2438400"/>
          </a:xfrm>
          <a:prstGeom prst="rect">
            <a:avLst/>
          </a:prstGeom>
          <a:noFill/>
          <a:ln w="9525">
            <a:noFill/>
            <a:miter lim="800000"/>
            <a:headEnd/>
            <a:tailEnd/>
          </a:ln>
        </p:spPr>
      </p:pic>
      <p:sp>
        <p:nvSpPr>
          <p:cNvPr id="7173" name="正方形/長方形 4"/>
          <p:cNvSpPr>
            <a:spLocks noChangeArrowheads="1"/>
          </p:cNvSpPr>
          <p:nvPr/>
        </p:nvSpPr>
        <p:spPr bwMode="auto">
          <a:xfrm>
            <a:off x="5643563" y="5715000"/>
            <a:ext cx="3143250" cy="461963"/>
          </a:xfrm>
          <a:prstGeom prst="rect">
            <a:avLst/>
          </a:prstGeom>
          <a:noFill/>
          <a:ln w="9525">
            <a:noFill/>
            <a:miter lim="800000"/>
            <a:headEnd/>
            <a:tailEnd/>
          </a:ln>
        </p:spPr>
        <p:txBody>
          <a:bodyPr>
            <a:spAutoFit/>
          </a:bodyPr>
          <a:lstStyle/>
          <a:p>
            <a:r>
              <a:rPr lang="en-US" altLang="ja-JP" sz="1200"/>
              <a:t>http://plusd.itmedia.co.jp/lifestyle/articles/0401/14/news047.html</a:t>
            </a:r>
            <a:endParaRPr lang="ja-JP" alt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63" y="500063"/>
            <a:ext cx="7772400" cy="1143000"/>
          </a:xfrm>
        </p:spPr>
        <p:txBody>
          <a:bodyPr>
            <a:normAutofit fontScale="90000"/>
          </a:bodyPr>
          <a:lstStyle/>
          <a:p>
            <a:pPr eaLnBrk="1" hangingPunct="1">
              <a:defRPr/>
            </a:pPr>
            <a:r>
              <a:rPr lang="ja-JP" altLang="en-US" dirty="0" smtClean="0"/>
              <a:t>みたい夢に近づけるためのポイント</a:t>
            </a:r>
            <a:r>
              <a:rPr lang="en-US" altLang="ja-JP" dirty="0" smtClean="0"/>
              <a:t/>
            </a:r>
            <a:br>
              <a:rPr lang="en-US" altLang="ja-JP" dirty="0" smtClean="0"/>
            </a:br>
            <a:r>
              <a:rPr lang="ja-JP" altLang="en-US" sz="1300" dirty="0" smtClean="0"/>
              <a:t>（タカラ資料より抜粋） </a:t>
            </a:r>
            <a:endParaRPr lang="ja-JP" altLang="en-US" sz="1300" dirty="0"/>
          </a:p>
        </p:txBody>
      </p:sp>
      <p:sp>
        <p:nvSpPr>
          <p:cNvPr id="3" name="コンテンツ プレースホルダ 2"/>
          <p:cNvSpPr>
            <a:spLocks noGrp="1"/>
          </p:cNvSpPr>
          <p:nvPr>
            <p:ph idx="1"/>
          </p:nvPr>
        </p:nvSpPr>
        <p:spPr/>
        <p:txBody>
          <a:bodyPr>
            <a:normAutofit fontScale="77500" lnSpcReduction="20000"/>
          </a:bodyPr>
          <a:lstStyle/>
          <a:p>
            <a:pPr eaLnBrk="1" hangingPunct="1">
              <a:buFontTx/>
              <a:buNone/>
              <a:defRPr/>
            </a:pPr>
            <a:r>
              <a:rPr lang="ja-JP" altLang="en-US" dirty="0" smtClean="0"/>
              <a:t> </a:t>
            </a:r>
          </a:p>
          <a:p>
            <a:pPr eaLnBrk="1" hangingPunct="1">
              <a:buFontTx/>
              <a:buNone/>
              <a:defRPr/>
            </a:pPr>
            <a:r>
              <a:rPr lang="ja-JP" altLang="en-US" dirty="0" smtClean="0"/>
              <a:t>①寝る前に心配事を整理しておく </a:t>
            </a:r>
          </a:p>
          <a:p>
            <a:pPr eaLnBrk="1" hangingPunct="1">
              <a:buFontTx/>
              <a:buNone/>
              <a:defRPr/>
            </a:pPr>
            <a:r>
              <a:rPr lang="ja-JP" altLang="en-US" dirty="0" smtClean="0"/>
              <a:t>②みたい夢のイメージを意識化する </a:t>
            </a:r>
            <a:r>
              <a:rPr lang="ja-JP" altLang="en-US" sz="2000" dirty="0" smtClean="0"/>
              <a:t>ｅｘ．写真 </a:t>
            </a:r>
          </a:p>
          <a:p>
            <a:pPr eaLnBrk="1" hangingPunct="1">
              <a:buFontTx/>
              <a:buNone/>
              <a:defRPr/>
            </a:pPr>
            <a:r>
              <a:rPr lang="ja-JP" altLang="en-US" dirty="0" smtClean="0"/>
              <a:t>③睡眠をとる環境を整えて眠りにつく。 </a:t>
            </a:r>
            <a:r>
              <a:rPr lang="ja-JP" altLang="en-US" sz="2000" dirty="0" smtClean="0"/>
              <a:t>ｅｘ．光アロマテラピー、音楽 </a:t>
            </a:r>
          </a:p>
          <a:p>
            <a:pPr eaLnBrk="1" hangingPunct="1">
              <a:buFontTx/>
              <a:buNone/>
              <a:defRPr/>
            </a:pPr>
            <a:r>
              <a:rPr lang="ja-JP" altLang="en-US" dirty="0" smtClean="0"/>
              <a:t>④睡眠中に、みたい夢を暗示させる。 </a:t>
            </a:r>
            <a:r>
              <a:rPr lang="ja-JP" altLang="en-US" sz="2000" dirty="0" smtClean="0"/>
              <a:t>ｅｘ．音声 </a:t>
            </a:r>
          </a:p>
          <a:p>
            <a:pPr eaLnBrk="1" hangingPunct="1">
              <a:buFontTx/>
              <a:buNone/>
              <a:defRPr/>
            </a:pPr>
            <a:r>
              <a:rPr lang="ja-JP" altLang="en-US" dirty="0" smtClean="0"/>
              <a:t>⑤心地よい目覚めが迎えられる環境をつくる。 </a:t>
            </a:r>
            <a:r>
              <a:rPr lang="ja-JP" altLang="en-US" sz="2000" dirty="0" smtClean="0"/>
              <a:t>ｅｘ．光、音</a:t>
            </a:r>
            <a:r>
              <a:rPr lang="ja-JP" altLang="en-US" dirty="0" smtClean="0"/>
              <a:t> </a:t>
            </a:r>
          </a:p>
          <a:p>
            <a:pPr eaLnBrk="1" hangingPunct="1">
              <a:buFontTx/>
              <a:buNone/>
              <a:defRPr/>
            </a:pPr>
            <a:r>
              <a:rPr lang="ja-JP" altLang="en-US" dirty="0" smtClean="0"/>
              <a:t>⑥自分がみた夢を記録する習慣を付け、思い出しやすくする。 </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夢見工房の効果のほどは？</a:t>
            </a:r>
          </a:p>
        </p:txBody>
      </p:sp>
      <p:sp>
        <p:nvSpPr>
          <p:cNvPr id="3" name="コンテンツ プレースホルダ 2"/>
          <p:cNvSpPr>
            <a:spLocks noGrp="1"/>
          </p:cNvSpPr>
          <p:nvPr>
            <p:ph idx="1"/>
          </p:nvPr>
        </p:nvSpPr>
        <p:spPr>
          <a:xfrm>
            <a:off x="685800" y="1828800"/>
            <a:ext cx="7696200" cy="4100513"/>
          </a:xfrm>
        </p:spPr>
        <p:txBody>
          <a:bodyPr>
            <a:normAutofit fontScale="92500" lnSpcReduction="20000"/>
          </a:bodyPr>
          <a:lstStyle/>
          <a:p>
            <a:pPr eaLnBrk="1" hangingPunct="1">
              <a:defRPr/>
            </a:pPr>
            <a:r>
              <a:rPr lang="ja-JP" altLang="en-US" dirty="0" smtClean="0"/>
              <a:t>思った通りの夢を見れた回数は未使用時と比べて</a:t>
            </a:r>
            <a:r>
              <a:rPr lang="en-US" altLang="ja-JP" dirty="0" smtClean="0"/>
              <a:t>3.7</a:t>
            </a:r>
            <a:r>
              <a:rPr lang="ja-JP" altLang="en-US" dirty="0" smtClean="0"/>
              <a:t>倍（信頼できる数字かどうかはわからない）</a:t>
            </a:r>
            <a:endParaRPr lang="en-US" altLang="ja-JP" dirty="0" smtClean="0"/>
          </a:p>
          <a:p>
            <a:pPr eaLnBrk="1" hangingPunct="1">
              <a:buFontTx/>
              <a:buNone/>
              <a:defRPr/>
            </a:pPr>
            <a:r>
              <a:rPr lang="ja-JP" altLang="en-US" sz="2000" dirty="0" smtClean="0"/>
              <a:t>　　　　　　　　↑出典のページをメモし忘れてしまった</a:t>
            </a:r>
            <a:endParaRPr lang="en-US" altLang="ja-JP" sz="2000" dirty="0" smtClean="0"/>
          </a:p>
          <a:p>
            <a:pPr eaLnBrk="1" hangingPunct="1">
              <a:buFontTx/>
              <a:buNone/>
              <a:defRPr/>
            </a:pPr>
            <a:r>
              <a:rPr lang="ja-JP" altLang="en-US" sz="2000" dirty="0" smtClean="0"/>
              <a:t>また使用レポートは「個人差があります」の一言で終わっており、あまり有用ではない</a:t>
            </a:r>
            <a:endParaRPr lang="en-US" altLang="ja-JP" dirty="0" smtClean="0"/>
          </a:p>
          <a:p>
            <a:pPr eaLnBrk="1" hangingPunct="1">
              <a:defRPr/>
            </a:pPr>
            <a:r>
              <a:rPr lang="ja-JP" altLang="en-US" dirty="0" smtClean="0"/>
              <a:t>この結果が有意だとするとやはり睡眠直前～睡眠中の環境が夢に影響する可能性が高い。</a:t>
            </a:r>
            <a:endParaRPr lang="en-US" altLang="ja-JP" dirty="0" smtClean="0"/>
          </a:p>
          <a:p>
            <a:pPr lvl="1" eaLnBrk="1" hangingPunct="1">
              <a:defRPr/>
            </a:pPr>
            <a:r>
              <a:rPr lang="ja-JP" altLang="en-US" dirty="0" smtClean="0"/>
              <a:t>睡眠時の環境を操作することで夢のコントロールに近付けるのでは？</a:t>
            </a:r>
            <a:endParaRPr lang="en-US" altLang="ja-JP" dirty="0" smtClean="0"/>
          </a:p>
          <a:p>
            <a:pPr eaLnBrk="1" hangingPunct="1">
              <a:buFontTx/>
              <a:buNone/>
              <a:defRPr/>
            </a:pPr>
            <a:endParaRPr lang="en-US" altLang="ja-JP" dirty="0" smtClean="0"/>
          </a:p>
          <a:p>
            <a:pPr eaLnBrk="1" hangingPunct="1">
              <a:defRPr/>
            </a:pP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500063" y="866775"/>
            <a:ext cx="9715501" cy="1276350"/>
          </a:xfrm>
        </p:spPr>
        <p:txBody>
          <a:bodyPr/>
          <a:lstStyle/>
          <a:p>
            <a:pPr eaLnBrk="1" hangingPunct="1"/>
            <a:r>
              <a:rPr lang="ja-JP" altLang="en-US" smtClean="0"/>
              <a:t>実際夢をコントロールできるのか？</a:t>
            </a:r>
            <a:r>
              <a:rPr lang="en-US" altLang="ja-JP" smtClean="0"/>
              <a:t/>
            </a:r>
            <a:br>
              <a:rPr lang="en-US" altLang="ja-JP" smtClean="0"/>
            </a:br>
            <a:endParaRPr lang="ja-JP" altLang="en-US" smtClean="0"/>
          </a:p>
        </p:txBody>
      </p:sp>
      <p:sp>
        <p:nvSpPr>
          <p:cNvPr id="3" name="コンテンツ プレースホルダ 2"/>
          <p:cNvSpPr>
            <a:spLocks noGrp="1"/>
          </p:cNvSpPr>
          <p:nvPr>
            <p:ph idx="1"/>
          </p:nvPr>
        </p:nvSpPr>
        <p:spPr/>
        <p:txBody>
          <a:bodyPr>
            <a:normAutofit fontScale="85000" lnSpcReduction="10000"/>
          </a:bodyPr>
          <a:lstStyle/>
          <a:p>
            <a:pPr eaLnBrk="1" hangingPunct="1">
              <a:defRPr/>
            </a:pPr>
            <a:r>
              <a:rPr lang="ja-JP" altLang="en-US" dirty="0" smtClean="0"/>
              <a:t>夢見工房に頼らずとも同様のものは用意できる？</a:t>
            </a:r>
            <a:endParaRPr lang="en-US" altLang="ja-JP" dirty="0" smtClean="0"/>
          </a:p>
          <a:p>
            <a:pPr eaLnBrk="1" hangingPunct="1">
              <a:defRPr/>
            </a:pPr>
            <a:endParaRPr lang="en-US" altLang="ja-JP" dirty="0" smtClean="0"/>
          </a:p>
          <a:p>
            <a:pPr eaLnBrk="1" hangingPunct="1">
              <a:defRPr/>
            </a:pPr>
            <a:r>
              <a:rPr lang="ja-JP" altLang="en-US" dirty="0" smtClean="0"/>
              <a:t>睡眠時の環境を変化させることで見る夢に変化がでるかを実際に試してみることはできるのでは？</a:t>
            </a:r>
            <a:endParaRPr lang="en-US" altLang="ja-JP" dirty="0" smtClean="0"/>
          </a:p>
          <a:p>
            <a:pPr eaLnBrk="1" hangingPunct="1">
              <a:defRPr/>
            </a:pPr>
            <a:r>
              <a:rPr lang="ja-JP" altLang="en-US" dirty="0" smtClean="0"/>
              <a:t>ただし、時間がかかる上にうまく条件を絞らないと実験自体が複雑になる恐れがある</a:t>
            </a:r>
            <a:endParaRPr lang="en-US" altLang="ja-JP" dirty="0" smtClean="0"/>
          </a:p>
          <a:p>
            <a:pPr eaLnBrk="1" hangingPunct="1">
              <a:defRPr/>
            </a:pPr>
            <a:r>
              <a:rPr lang="ja-JP" altLang="en-US" dirty="0" smtClean="0"/>
              <a:t>今後この条件を絞ることで自分たちを被験者として実際に実験を行ってみたい</a:t>
            </a:r>
            <a:endParaRPr lang="en-US" altLang="ja-JP" dirty="0" smtClean="0"/>
          </a:p>
          <a:p>
            <a:pPr eaLnBrk="1" hangingPunct="1">
              <a:buFontTx/>
              <a:buNone/>
              <a:defRPr/>
            </a:pPr>
            <a:endParaRPr lang="en-US" altLang="ja-JP" dirty="0" smtClean="0"/>
          </a:p>
          <a:p>
            <a:pPr lvl="1" eaLnBrk="1" hangingPunct="1">
              <a:defRPr/>
            </a:pPr>
            <a:endParaRPr lang="en-US" altLang="ja-JP" dirty="0" smtClean="0"/>
          </a:p>
          <a:p>
            <a:pPr eaLnBrk="1" hangingPunct="1">
              <a:buFontTx/>
              <a:buNone/>
              <a:defRPr/>
            </a:pPr>
            <a:endParaRPr lang="en-US" altLang="ja-JP" dirty="0" smtClean="0"/>
          </a:p>
        </p:txBody>
      </p:sp>
      <p:sp>
        <p:nvSpPr>
          <p:cNvPr id="4" name="下矢印 3"/>
          <p:cNvSpPr/>
          <p:nvPr/>
        </p:nvSpPr>
        <p:spPr>
          <a:xfrm rot="16200000">
            <a:off x="714375" y="3500438"/>
            <a:ext cx="357188" cy="500062"/>
          </a:xfrm>
          <a:prstGeom prst="downArrow">
            <a:avLst>
              <a:gd name="adj1" fmla="val 50000"/>
              <a:gd name="adj2" fmla="val 553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85875" y="1571625"/>
            <a:ext cx="6357938"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67" name="テキスト ボックス 3"/>
          <p:cNvSpPr txBox="1">
            <a:spLocks noChangeArrowheads="1"/>
          </p:cNvSpPr>
          <p:nvPr/>
        </p:nvSpPr>
        <p:spPr bwMode="auto">
          <a:xfrm>
            <a:off x="3357563" y="1000125"/>
            <a:ext cx="1928812" cy="584200"/>
          </a:xfrm>
          <a:prstGeom prst="rect">
            <a:avLst/>
          </a:prstGeom>
          <a:solidFill>
            <a:schemeClr val="bg1"/>
          </a:solidFill>
          <a:ln w="9525">
            <a:noFill/>
            <a:miter lim="800000"/>
            <a:headEnd/>
            <a:tailEnd/>
          </a:ln>
        </p:spPr>
        <p:txBody>
          <a:bodyPr>
            <a:spAutoFit/>
          </a:bodyPr>
          <a:lstStyle/>
          <a:p>
            <a:r>
              <a:rPr lang="ja-JP" altLang="en-US" sz="3200"/>
              <a:t>夢見工房</a:t>
            </a:r>
          </a:p>
        </p:txBody>
      </p:sp>
      <p:sp>
        <p:nvSpPr>
          <p:cNvPr id="11268" name="テキスト ボックス 4"/>
          <p:cNvSpPr txBox="1">
            <a:spLocks noChangeArrowheads="1"/>
          </p:cNvSpPr>
          <p:nvPr/>
        </p:nvSpPr>
        <p:spPr bwMode="auto">
          <a:xfrm>
            <a:off x="1571625" y="1643063"/>
            <a:ext cx="8001000" cy="954087"/>
          </a:xfrm>
          <a:prstGeom prst="rect">
            <a:avLst/>
          </a:prstGeom>
          <a:noFill/>
          <a:ln w="9525">
            <a:noFill/>
            <a:miter lim="800000"/>
            <a:headEnd/>
            <a:tailEnd/>
          </a:ln>
        </p:spPr>
        <p:txBody>
          <a:bodyPr>
            <a:spAutoFit/>
          </a:bodyPr>
          <a:lstStyle/>
          <a:p>
            <a:r>
              <a:rPr lang="ja-JP" altLang="en-US" sz="2800"/>
              <a:t>睡眠時の環境変化が夢の内容に</a:t>
            </a:r>
            <a:endParaRPr lang="en-US" altLang="ja-JP" sz="2800"/>
          </a:p>
          <a:p>
            <a:r>
              <a:rPr lang="ja-JP" altLang="en-US" sz="2800"/>
              <a:t>影響を与えることが前提</a:t>
            </a:r>
            <a:endParaRPr lang="en-US" altLang="ja-JP" sz="2800"/>
          </a:p>
        </p:txBody>
      </p:sp>
      <p:sp>
        <p:nvSpPr>
          <p:cNvPr id="11269" name="テキスト ボックス 5"/>
          <p:cNvSpPr txBox="1">
            <a:spLocks noChangeArrowheads="1"/>
          </p:cNvSpPr>
          <p:nvPr/>
        </p:nvSpPr>
        <p:spPr bwMode="auto">
          <a:xfrm>
            <a:off x="2857500" y="3333750"/>
            <a:ext cx="5072063" cy="523875"/>
          </a:xfrm>
          <a:prstGeom prst="rect">
            <a:avLst/>
          </a:prstGeom>
          <a:noFill/>
          <a:ln w="9525">
            <a:noFill/>
            <a:miter lim="800000"/>
            <a:headEnd/>
            <a:tailEnd/>
          </a:ln>
        </p:spPr>
        <p:txBody>
          <a:bodyPr>
            <a:spAutoFit/>
          </a:bodyPr>
          <a:lstStyle/>
          <a:p>
            <a:r>
              <a:rPr lang="ja-JP" altLang="en-US" sz="2800" b="1"/>
              <a:t>それは本当なのか？</a:t>
            </a:r>
          </a:p>
        </p:txBody>
      </p:sp>
      <p:sp>
        <p:nvSpPr>
          <p:cNvPr id="11270" name="テキスト ボックス 6"/>
          <p:cNvSpPr txBox="1">
            <a:spLocks noChangeArrowheads="1"/>
          </p:cNvSpPr>
          <p:nvPr/>
        </p:nvSpPr>
        <p:spPr bwMode="auto">
          <a:xfrm>
            <a:off x="1142977" y="4273550"/>
            <a:ext cx="6572274" cy="584775"/>
          </a:xfrm>
          <a:prstGeom prst="rect">
            <a:avLst/>
          </a:prstGeom>
          <a:noFill/>
          <a:ln w="9525">
            <a:noFill/>
            <a:miter lim="800000"/>
            <a:headEnd/>
            <a:tailEnd/>
          </a:ln>
        </p:spPr>
        <p:txBody>
          <a:bodyPr wrap="square">
            <a:spAutoFit/>
          </a:bodyPr>
          <a:lstStyle/>
          <a:p>
            <a:r>
              <a:rPr lang="ja-JP" altLang="en-US" sz="3200" dirty="0" smtClean="0"/>
              <a:t>そもそも夢はどうやってみるのか？</a:t>
            </a:r>
            <a:endParaRPr lang="ja-JP" altLang="en-US" sz="3200" dirty="0"/>
          </a:p>
        </p:txBody>
      </p:sp>
      <p:sp>
        <p:nvSpPr>
          <p:cNvPr id="9" name="上矢印 8"/>
          <p:cNvSpPr/>
          <p:nvPr/>
        </p:nvSpPr>
        <p:spPr>
          <a:xfrm>
            <a:off x="4214813" y="2857500"/>
            <a:ext cx="500062" cy="4286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3116</Words>
  <Application>Microsoft Office PowerPoint</Application>
  <PresentationFormat>画面に合わせる (4:3)</PresentationFormat>
  <Paragraphs>362</Paragraphs>
  <Slides>40</Slides>
  <Notes>23</Notes>
  <HiddenSlides>1</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40</vt:i4>
      </vt:variant>
    </vt:vector>
  </HeadingPairs>
  <TitlesOfParts>
    <vt:vector size="47" baseType="lpstr">
      <vt:lpstr>Comic Sans MS</vt:lpstr>
      <vt:lpstr>ＭＳ Ｐゴシック</vt:lpstr>
      <vt:lpstr>Arial</vt:lpstr>
      <vt:lpstr>Calibri</vt:lpstr>
      <vt:lpstr>Wingdings</vt:lpstr>
      <vt:lpstr>ＭＳ ゴシック</vt:lpstr>
      <vt:lpstr>Crayons</vt:lpstr>
      <vt:lpstr>Scishop DREAMTEAM 中間発表</vt:lpstr>
      <vt:lpstr>本日のおしながき</vt:lpstr>
      <vt:lpstr>活動内容</vt:lpstr>
      <vt:lpstr> 夢ってコントロールできるの？</vt:lpstr>
      <vt:lpstr>夢見工房（タカラ、2004年、現在は販売中止）</vt:lpstr>
      <vt:lpstr>みたい夢に近づけるためのポイント （タカラ資料より抜粋） </vt:lpstr>
      <vt:lpstr>夢見工房の効果のほどは？</vt:lpstr>
      <vt:lpstr>実際夢をコントロールできるのか？ </vt:lpstr>
      <vt:lpstr>スライド 9</vt:lpstr>
      <vt:lpstr>夢とは何か？</vt:lpstr>
      <vt:lpstr>スライド 11</vt:lpstr>
      <vt:lpstr>     夢のメカニズム 夢はいつ見るのか</vt:lpstr>
      <vt:lpstr>活性化・合成仮説</vt:lpstr>
      <vt:lpstr>スライド 14</vt:lpstr>
      <vt:lpstr>スライド 15</vt:lpstr>
      <vt:lpstr>スライド 16</vt:lpstr>
      <vt:lpstr>スライド 17</vt:lpstr>
      <vt:lpstr>心理学から見た夢の持つ意味</vt:lpstr>
      <vt:lpstr>夢の持つ効果 </vt:lpstr>
      <vt:lpstr>とある夢分析のケース（『コンプレックス』より） 患者について</vt:lpstr>
      <vt:lpstr>患者のみた夢の内容</vt:lpstr>
      <vt:lpstr>　患者の感想 </vt:lpstr>
      <vt:lpstr>夢の分析</vt:lpstr>
      <vt:lpstr>患者の事情</vt:lpstr>
      <vt:lpstr>夢を題材にした絵画の鑑賞</vt:lpstr>
      <vt:lpstr>『ピレネーの城』</vt:lpstr>
      <vt:lpstr>ディープな絵画の世界</vt:lpstr>
      <vt:lpstr>ルイス・ウェイン（統合失調症）の場合 発症前/発症後</vt:lpstr>
      <vt:lpstr>スライド 29</vt:lpstr>
      <vt:lpstr>今後の展開 夢を題材にした映画の鑑賞を計画。 </vt:lpstr>
      <vt:lpstr>まとめ</vt:lpstr>
      <vt:lpstr>参考資料＆web</vt:lpstr>
      <vt:lpstr>スライド 33</vt:lpstr>
      <vt:lpstr>スライド 34</vt:lpstr>
      <vt:lpstr>夢見工房詳細</vt:lpstr>
      <vt:lpstr>資料中の気になった一文</vt:lpstr>
      <vt:lpstr>ディープな絵画の世界へ ～ルイス・ウェインの場合～</vt:lpstr>
      <vt:lpstr>夢を「みる」ひと、「みない」ひと </vt:lpstr>
      <vt:lpstr>よりディープな世界へ ～WILLIAM UTERMOHLENの場合 ～</vt:lpstr>
      <vt:lpstr>ホブソンの著作より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ルイス・ウェイン</dc:title>
  <dc:creator>Owner</dc:creator>
  <cp:lastModifiedBy>yukihiro</cp:lastModifiedBy>
  <cp:revision>44</cp:revision>
  <dcterms:created xsi:type="dcterms:W3CDTF">2008-10-06T06:51:46Z</dcterms:created>
  <dcterms:modified xsi:type="dcterms:W3CDTF">2008-10-07T09:43:47Z</dcterms:modified>
</cp:coreProperties>
</file>